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96" r:id="rId2"/>
    <p:sldId id="771" r:id="rId3"/>
    <p:sldId id="783" r:id="rId4"/>
    <p:sldId id="784" r:id="rId5"/>
    <p:sldId id="810" r:id="rId6"/>
    <p:sldId id="811" r:id="rId7"/>
    <p:sldId id="713" r:id="rId8"/>
    <p:sldId id="705" r:id="rId9"/>
    <p:sldId id="809" r:id="rId10"/>
    <p:sldId id="749" r:id="rId11"/>
    <p:sldId id="750" r:id="rId12"/>
    <p:sldId id="714" r:id="rId13"/>
    <p:sldId id="719" r:id="rId14"/>
    <p:sldId id="796" r:id="rId15"/>
    <p:sldId id="746" r:id="rId16"/>
    <p:sldId id="747" r:id="rId17"/>
    <p:sldId id="797" r:id="rId18"/>
    <p:sldId id="799" r:id="rId19"/>
    <p:sldId id="800" r:id="rId20"/>
    <p:sldId id="801" r:id="rId21"/>
    <p:sldId id="802" r:id="rId22"/>
    <p:sldId id="803" r:id="rId23"/>
    <p:sldId id="804" r:id="rId24"/>
    <p:sldId id="805" r:id="rId25"/>
    <p:sldId id="806" r:id="rId26"/>
    <p:sldId id="808" r:id="rId27"/>
    <p:sldId id="729" r:id="rId28"/>
    <p:sldId id="716" r:id="rId2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99"/>
    <a:srgbClr val="3366CC"/>
    <a:srgbClr val="CC3300"/>
    <a:srgbClr val="FF0000"/>
    <a:srgbClr val="0066CC"/>
    <a:srgbClr val="FFFF66"/>
    <a:srgbClr val="EAEAEA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4932" autoAdjust="0"/>
    <p:restoredTop sz="90434" autoAdjust="0"/>
  </p:normalViewPr>
  <p:slideViewPr>
    <p:cSldViewPr>
      <p:cViewPr>
        <p:scale>
          <a:sx n="100" d="100"/>
          <a:sy n="100" d="100"/>
        </p:scale>
        <p:origin x="-552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786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EC65EB90-AE42-4056-B0B4-9D6DAF6E001B}" type="datetimeFigureOut">
              <a:rPr lang="zh-CN" altLang="en-US"/>
              <a:pPr>
                <a:defRPr/>
              </a:pPr>
              <a:t>2020/11/21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607E964A-FC2B-474E-9469-BA4114D81A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23022356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915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A005BF69-F17E-4B8A-A570-6946DCBE2A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="" xmlns:p14="http://schemas.microsoft.com/office/powerpoint/2010/main" val="3721488210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7%86%B1%E5%B8%B6" TargetMode="External"/><Relationship Id="rId13" Type="http://schemas.openxmlformats.org/officeDocument/2006/relationships/hyperlink" Target="https://zh.wikipedia.org/wiki/%E8%8D%89%E6%9C%AC%E6%A4%8D%E7%89%A9" TargetMode="External"/><Relationship Id="rId3" Type="http://schemas.openxmlformats.org/officeDocument/2006/relationships/hyperlink" Target="https://zh.wikipedia.org/wiki/%E5%A4%A7%E6%88%9F%E7%A7%91" TargetMode="External"/><Relationship Id="rId7" Type="http://schemas.openxmlformats.org/officeDocument/2006/relationships/hyperlink" Target="https://zh.wikipedia.org/wiki/%E7%BE%8E%E6%B4%B2" TargetMode="External"/><Relationship Id="rId12" Type="http://schemas.openxmlformats.org/officeDocument/2006/relationships/hyperlink" Target="https://zh.wikipedia.org/wiki/%E5%A4%9A%E5%B9%B4%E7%94%9F" TargetMode="External"/><Relationship Id="rId2" Type="http://schemas.openxmlformats.org/officeDocument/2006/relationships/slide" Target="../slides/slide11.xml"/><Relationship Id="rId16" Type="http://schemas.openxmlformats.org/officeDocument/2006/relationships/hyperlink" Target="https://zh.wikipedia.org/wiki/%E5%96%AC%E6%9C%A8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iki/%E9%9D%9E%E6%B4%B2" TargetMode="External"/><Relationship Id="rId11" Type="http://schemas.openxmlformats.org/officeDocument/2006/relationships/hyperlink" Target="https://zh.wikipedia.org/wiki/%E4%B8%80%E5%B9%B4%E7%94%9F" TargetMode="External"/><Relationship Id="rId5" Type="http://schemas.openxmlformats.org/officeDocument/2006/relationships/hyperlink" Target="https://zh.wikipedia.org/w/index.php?title=%E7%87%88%E5%8F%B0%E8%8D%89&amp;action=edit&amp;redlink=1" TargetMode="External"/><Relationship Id="rId15" Type="http://schemas.openxmlformats.org/officeDocument/2006/relationships/hyperlink" Target="https://zh.wikipedia.org/wiki/%E7%81%8C%E6%9C%A8" TargetMode="External"/><Relationship Id="rId10" Type="http://schemas.openxmlformats.org/officeDocument/2006/relationships/hyperlink" Target="https://zh.wikipedia.org/wiki/%E6%B8%A9%E5%B8%A6" TargetMode="External"/><Relationship Id="rId4" Type="http://schemas.openxmlformats.org/officeDocument/2006/relationships/hyperlink" Target="https://zh.wikipedia.org/wiki/%E4%B8%80%E5%93%81%E7%B4%85" TargetMode="External"/><Relationship Id="rId9" Type="http://schemas.openxmlformats.org/officeDocument/2006/relationships/hyperlink" Target="https://zh.wikipedia.org/wiki/%E4%BA%9E%E7%86%B1%E5%B8%B6" TargetMode="External"/><Relationship Id="rId14" Type="http://schemas.openxmlformats.org/officeDocument/2006/relationships/hyperlink" Target="https://zh.wikipedia.org/wiki/%E6%9C%A8%E6%9C%AC%E6%A4%8D%E7%89%A9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dirty="0" smtClean="0">
              <a:latin typeface="Arial" charset="0"/>
              <a:ea typeface="宋体" charset="-122"/>
            </a:endParaRPr>
          </a:p>
        </p:txBody>
      </p:sp>
      <p:sp>
        <p:nvSpPr>
          <p:cNvPr id="50180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8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771C34-D08D-423F-AAA6-3B0E22424865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8857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zh-CN" altLang="en-US" smtClean="0"/>
              <a:t>实时事件检测与分析系统</a:t>
            </a:r>
            <a:r>
              <a:rPr lang="en-US" altLang="zh-CN" smtClean="0"/>
              <a:t>Ring</a:t>
            </a:r>
            <a:br>
              <a:rPr lang="en-US" altLang="zh-CN" smtClean="0"/>
            </a:br>
            <a:r>
              <a:rPr lang="zh-CN" altLang="en-US" smtClean="0"/>
              <a:t>事件检测，事件演化，热点词排行榜、微博统计</a:t>
            </a:r>
            <a:r>
              <a:rPr lang="en-US" altLang="zh-CN" smtClean="0"/>
              <a:t>(</a:t>
            </a:r>
            <a:r>
              <a:rPr lang="zh-CN" altLang="en-US" smtClean="0"/>
              <a:t>统计每天的微博数量、某类型微博数量、微博类型所占比例圆饼图</a:t>
            </a:r>
            <a:r>
              <a:rPr lang="en-US" altLang="zh-CN" smtClean="0"/>
              <a:t>)</a:t>
            </a:r>
            <a:r>
              <a:rPr lang="zh-CN" altLang="en-US" smtClean="0"/>
              <a:t>、人物事件库、用户分析（用户的相关微博、社交圈、核心朋友圈、标签）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微博人物画像系统</a:t>
            </a:r>
            <a:r>
              <a:rPr lang="en-US" altLang="zh-CN" smtClean="0"/>
              <a:t>--</a:t>
            </a:r>
            <a:r>
              <a:rPr lang="zh-CN" altLang="en-US" smtClean="0"/>
              <a:t>信息安全管理中心（吴老师）</a:t>
            </a:r>
            <a:br>
              <a:rPr lang="zh-CN" altLang="en-US" smtClean="0"/>
            </a:br>
            <a:r>
              <a:rPr lang="zh-CN" altLang="en-US" smtClean="0"/>
              <a:t>个人多维画像、社交分析（从图上看是根某用户相关的社交用户）、群体迁徙分析</a:t>
            </a:r>
            <a:r>
              <a:rPr lang="en-US" altLang="zh-CN" smtClean="0"/>
              <a:t>(</a:t>
            </a:r>
            <a:r>
              <a:rPr lang="zh-CN" altLang="en-US" smtClean="0"/>
              <a:t>没看明白</a:t>
            </a:r>
            <a:r>
              <a:rPr lang="en-US" altLang="zh-CN" smtClean="0"/>
              <a:t>)</a:t>
            </a:r>
            <a:r>
              <a:rPr lang="zh-CN" altLang="en-US" smtClean="0"/>
              <a:t>、群体情绪监测</a:t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r>
              <a:rPr lang="zh-CN" altLang="en-US" smtClean="0"/>
              <a:t/>
            </a:r>
            <a:br>
              <a:rPr lang="zh-CN" altLang="en-US" smtClean="0"/>
            </a:br>
            <a:endParaRPr lang="zh-CN" altLang="en-US" smtClean="0"/>
          </a:p>
          <a:p>
            <a:endParaRPr lang="zh-CN" altLang="en-US" smtClean="0"/>
          </a:p>
        </p:txBody>
      </p:sp>
      <p:sp>
        <p:nvSpPr>
          <p:cNvPr id="757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320349E2-809F-435A-A538-77FBCEC69A85}" type="slidenum">
              <a:rPr lang="zh-CN" altLang="en-US" smtClean="0"/>
              <a:pPr/>
              <a:t>22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认定了</a:t>
            </a:r>
            <a:r>
              <a:rPr lang="en-US" altLang="zh-CN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13</a:t>
            </a:r>
            <a:r>
              <a:rPr lang="zh-CN" altLang="en-US" sz="12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个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人力</a:t>
            </a:r>
            <a:r>
              <a:rPr lang="en-US" altLang="zh-CN" dirty="0" smtClean="0"/>
              <a:t>-》</a:t>
            </a:r>
            <a:r>
              <a:rPr lang="zh-CN" altLang="en-US" dirty="0" smtClean="0"/>
              <a:t>直升机</a:t>
            </a:r>
            <a:r>
              <a:rPr lang="en-US" altLang="zh-CN" dirty="0" smtClean="0"/>
              <a:t>-》</a:t>
            </a:r>
            <a:r>
              <a:rPr lang="zh-CN" altLang="en-US" dirty="0" smtClean="0"/>
              <a:t>无人机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大戟属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，又称</a:t>
            </a:r>
            <a:r>
              <a:rPr lang="zh-CN" altLang="en-US" sz="1200" b="1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翡翠塔属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3" tooltip="大戟科"/>
              </a:rPr>
              <a:t>大戟科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植物的一个属，包括了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2160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多种不同种类的植物，当中有些比较常见的，例如：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4" tooltip="一品红"/>
              </a:rPr>
              <a:t>一品红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5" tooltip="灯台草（页面不存在）"/>
              </a:rPr>
              <a:t>灯台草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等。大戟属植物是现时地球上其中一种生长范围极广的植物种属，主要在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6" tooltip="非洲"/>
              </a:rPr>
              <a:t>非洲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7" tooltip="美洲"/>
              </a:rPr>
              <a:t>美洲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的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8" tooltip="热带"/>
              </a:rPr>
              <a:t>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9" tooltip="亚热带"/>
              </a:rPr>
              <a:t>亚热带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地区生长，但在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0" tooltip="温带"/>
              </a:rPr>
              <a:t>温带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亦有发现。生长年期有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1" tooltip="一年生"/>
              </a:rPr>
              <a:t>一年生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或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2" tooltip="多年生"/>
              </a:rPr>
              <a:t>多年生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，有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3" tooltip="草本植物"/>
              </a:rPr>
              <a:t>草本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4" tooltip="木本植物"/>
              </a:rPr>
              <a:t>木本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5" tooltip="灌木"/>
              </a:rPr>
              <a:t>灌木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  <a:hlinkClick r:id="rId16" tooltip="乔木"/>
              </a:rPr>
              <a:t>乔木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，而且都有树液。</a:t>
            </a:r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latin typeface="Arial" pitchFamily="34" charset="0"/>
              <a:ea typeface="宋体" pitchFamily="2" charset="-122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rPr>
              <a:t>仙人掌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005BF69-F17E-4B8A-A570-6946DCBE2A8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zh-CN" altLang="en-US" smtClean="0">
                <a:latin typeface="Arial" charset="0"/>
              </a:rPr>
              <a:t>在已有研究基础上，我们针对普便存在的以难解易现象，深入分析了难解实例和易解实例的特性，猜想：在难易之间可能存在分离线，并思考了近似计算难解实例的可能性。</a:t>
            </a:r>
            <a:endParaRPr lang="en-US" altLang="zh-CN" smtClean="0">
              <a:latin typeface="Arial" charset="0"/>
            </a:endParaRPr>
          </a:p>
          <a:p>
            <a:r>
              <a:rPr lang="zh-CN" altLang="en-US" smtClean="0">
                <a:latin typeface="Arial" charset="0"/>
              </a:rPr>
              <a:t>例如：结合任务感知、数据感知、新型存储，开展大数据近似计算研究。</a:t>
            </a:r>
          </a:p>
        </p:txBody>
      </p:sp>
      <p:sp>
        <p:nvSpPr>
          <p:cNvPr id="110596" name="日期占位符 3"/>
          <p:cNvSpPr>
            <a:spLocks noGrp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7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endParaRPr lang="en-US" altLang="zh-CN" smtClean="0">
              <a:latin typeface="Arial" charset="0"/>
            </a:endParaRPr>
          </a:p>
        </p:txBody>
      </p:sp>
      <p:sp>
        <p:nvSpPr>
          <p:cNvPr id="110598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FE623D8-FBCA-4B71-B08B-33DB3838EB75}" type="slidenum">
              <a:rPr lang="en-US" altLang="zh-CN" smtClean="0"/>
              <a:pPr/>
              <a:t>17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As we know,</a:t>
            </a:r>
            <a:r>
              <a:rPr lang="en-US" altLang="zh-CN" baseline="0" dirty="0" smtClean="0"/>
              <a:t> Relation extraction (RE) has been extensively studied due to its crucial role for many knowledge based applications, such as question answering, knowledge graph, and recommender system.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There are two types of relation extractors: local and global. The former identify relationships between entity pairs individually according to the local features of sentences; The latter make decisions by further considering joint features of the entire corpus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Global relation extractors are able to resolve conflict decisions, and to utilize the dependencies among extracted facts to improve the performance, commonly by formalizing RE as a constrained optimization problem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and solving RE with integer linear programming</a:t>
            </a:r>
            <a:br>
              <a:rPr lang="en-US" altLang="zh-CN" dirty="0" smtClean="0"/>
            </a:b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486645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Using integer linear programming for RE as a </a:t>
            </a:r>
            <a:r>
              <a:rPr lang="en-US" altLang="zh-CN" baseline="0" dirty="0" err="1" smtClean="0"/>
              <a:t>blackbox</a:t>
            </a:r>
            <a:r>
              <a:rPr lang="en-US" altLang="zh-CN" baseline="0" dirty="0" smtClean="0"/>
              <a:t> solver is a challenging task.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First, with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increase of entity pairs and candidate relations,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variables and constraints encoded for ILP increase dramatically, which in return may consume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too much computing time and memory.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Second,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redundant information needs to be encoded cautiously.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dirty="0" smtClean="0"/>
              <a:t>For example,</a:t>
            </a:r>
            <a:r>
              <a:rPr lang="en-US" altLang="zh-CN" baseline="0" dirty="0" smtClean="0"/>
              <a:t> when we choose which city is the capital of Australia based on input data, the simple statistical methods, such as confidence summation, may easily lead to a wrong decision in this case.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baseline="0" dirty="0" smtClean="0"/>
              <a:t>So, </a:t>
            </a:r>
            <a:r>
              <a:rPr lang="en-US" altLang="zh-CN" sz="1200" dirty="0" smtClean="0">
                <a:solidFill>
                  <a:srgbClr val="FF0000"/>
                </a:solidFill>
              </a:rPr>
              <a:t>A efficient and effective global relation extractor is 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neede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endParaRPr lang="en-US" altLang="zh-CN" sz="12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6FD9CB-E453-4248-A283-C6F253474EFB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1998857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97F5B-A7A0-455E-AFEC-08D381AFF3ED}" type="slidenum">
              <a:rPr lang="zh-CN" altLang="en-US"/>
              <a:pPr>
                <a:defRPr/>
              </a:pPr>
              <a:t>‹#›</a:t>
            </a:fld>
            <a:fld id="{23F7DC37-F9EB-4ABE-BCCC-12D9E07B9D4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74638"/>
            <a:ext cx="82296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428625" y="857250"/>
            <a:ext cx="8215313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71414"/>
            <a:ext cx="8358246" cy="796908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1000108"/>
            <a:ext cx="8501122" cy="5429288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 Unicode MS" pitchFamily="34" charset="-122"/>
              </a:defRPr>
            </a:lvl1pPr>
            <a:lvl2pPr>
              <a:defRPr sz="2400" baseline="0">
                <a:latin typeface="Arial Unicode MS" pitchFamily="34" charset="-122"/>
              </a:defRPr>
            </a:lvl2pPr>
            <a:lvl3pPr>
              <a:buFont typeface="Wingdings" pitchFamily="2" charset="2"/>
              <a:buChar char="ü"/>
              <a:defRPr sz="1600" baseline="0">
                <a:latin typeface="Arial Unicode MS" pitchFamily="34" charset="-122"/>
              </a:defRPr>
            </a:lvl3pPr>
            <a:lvl4pPr>
              <a:defRPr baseline="0">
                <a:latin typeface="Arial Unicode MS" pitchFamily="34" charset="-122"/>
              </a:defRPr>
            </a:lvl4pPr>
            <a:lvl5pPr>
              <a:defRPr baseline="0">
                <a:latin typeface="Arial Unicode MS" pitchFamily="34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D224E6-15A8-4E74-8987-281A30D56C8B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3A14C4F-C11C-4266-926C-EC342BB6FCA4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3" name="标题占位符 8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4" name="文本占位符 9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pic>
        <p:nvPicPr>
          <p:cNvPr id="8" name="图片 7" descr="Logo_Small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732170" y="35551"/>
            <a:ext cx="376334" cy="2971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8" r:id="rId1"/>
    <p:sldLayoutId id="2147484099" r:id="rId2"/>
    <p:sldLayoutId id="2147484100" r:id="rId3"/>
    <p:sldLayoutId id="2147484101" r:id="rId4"/>
    <p:sldLayoutId id="2147484102" r:id="rId5"/>
    <p:sldLayoutId id="2147484103" r:id="rId6"/>
    <p:sldLayoutId id="2147484104" r:id="rId7"/>
    <p:sldLayoutId id="2147484105" r:id="rId8"/>
    <p:sldLayoutId id="2147484106" r:id="rId9"/>
    <p:sldLayoutId id="2147484107" r:id="rId10"/>
    <p:sldLayoutId id="2147484108" r:id="rId11"/>
    <p:sldLayoutId id="2147484109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jpe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3.png"/><Relationship Id="rId7" Type="http://schemas.openxmlformats.org/officeDocument/2006/relationships/image" Target="../media/image68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mashuai@buaa.edu.cn" TargetMode="External"/><Relationship Id="rId2" Type="http://schemas.openxmlformats.org/officeDocument/2006/relationships/hyperlink" Target="http://mashuai.buaa.edu.cn/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4"/>
          <p:cNvSpPr>
            <a:spLocks noChangeArrowheads="1"/>
          </p:cNvSpPr>
          <p:nvPr/>
        </p:nvSpPr>
        <p:spPr bwMode="auto">
          <a:xfrm>
            <a:off x="362476" y="4379367"/>
            <a:ext cx="8352928" cy="1785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</a:pPr>
            <a:r>
              <a:rPr lang="zh-CN" altLang="en-US" sz="3200" b="1" dirty="0" smtClean="0">
                <a:solidFill>
                  <a:srgbClr val="000099"/>
                </a:solidFill>
                <a:latin typeface="+mn-lt"/>
                <a:ea typeface="+mn-ea"/>
              </a:rPr>
              <a:t>马 帅</a:t>
            </a:r>
            <a:endParaRPr lang="en-US" altLang="zh-CN" sz="3200" b="1" dirty="0" smtClean="0">
              <a:solidFill>
                <a:srgbClr val="000099"/>
              </a:solidFill>
              <a:latin typeface="+mn-lt"/>
              <a:ea typeface="+mn-ea"/>
            </a:endParaRPr>
          </a:p>
        </p:txBody>
      </p:sp>
      <p:sp>
        <p:nvSpPr>
          <p:cNvPr id="15363" name="Rectangle 15"/>
          <p:cNvSpPr>
            <a:spLocks noRot="1" noChangeArrowheads="1"/>
          </p:cNvSpPr>
          <p:nvPr/>
        </p:nvSpPr>
        <p:spPr bwMode="auto">
          <a:xfrm>
            <a:off x="107504" y="404664"/>
            <a:ext cx="8964488" cy="1830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40000"/>
              </a:lnSpc>
            </a:pPr>
            <a:r>
              <a:rPr lang="zh-CN" altLang="en-US" sz="4400" b="1" dirty="0" smtClean="0">
                <a:solidFill>
                  <a:srgbClr val="000099"/>
                </a:solidFill>
                <a:latin typeface="+mn-ea"/>
                <a:ea typeface="+mn-ea"/>
              </a:rPr>
              <a:t>大数据近似计算</a:t>
            </a:r>
            <a:endParaRPr lang="en-US" altLang="zh-CN" sz="4400" b="1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pic>
        <p:nvPicPr>
          <p:cNvPr id="15364" name="Picture 23" descr="2010091417382109574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348880"/>
            <a:ext cx="91440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 descr="beihang-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9124" y="5429264"/>
            <a:ext cx="4427099" cy="914400"/>
          </a:xfrm>
          <a:prstGeom prst="rect">
            <a:avLst/>
          </a:prstGeom>
        </p:spPr>
      </p:pic>
      <p:pic>
        <p:nvPicPr>
          <p:cNvPr id="9" name="图片 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4952" y="5429264"/>
            <a:ext cx="3444172" cy="839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5720" y="856092"/>
            <a:ext cx="8858280" cy="5237204"/>
          </a:xfrm>
        </p:spPr>
        <p:txBody>
          <a:bodyPr/>
          <a:lstStyle/>
          <a:p>
            <a:r>
              <a:rPr lang="zh-CN" altLang="en-US" sz="2600" dirty="0" smtClean="0"/>
              <a:t>筛选与验证的方法</a:t>
            </a:r>
            <a:r>
              <a:rPr lang="en-US" altLang="zh-CN" sz="2600" baseline="30000" dirty="0" smtClean="0">
                <a:solidFill>
                  <a:srgbClr val="FF0000"/>
                </a:solidFill>
              </a:rPr>
              <a:t> 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Filter-and-Verification</a:t>
            </a:r>
            <a:r>
              <a:rPr lang="en-US" altLang="zh-CN" sz="2600" dirty="0" smtClean="0"/>
              <a:t>)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pPr>
              <a:spcBef>
                <a:spcPts val="1200"/>
              </a:spcBef>
            </a:pPr>
            <a:r>
              <a:rPr lang="zh-CN" altLang="en-US" sz="2600" dirty="0" smtClean="0"/>
              <a:t>数据驱动的查询近似方法</a:t>
            </a:r>
            <a:r>
              <a:rPr lang="en-US" altLang="zh-CN" sz="2600" dirty="0" smtClean="0"/>
              <a:t>(</a:t>
            </a:r>
            <a:r>
              <a:rPr lang="en-US" altLang="zh-CN" sz="2000" dirty="0" smtClean="0"/>
              <a:t>Data Driven Query Approximation</a:t>
            </a:r>
            <a:r>
              <a:rPr lang="en-US" altLang="zh-CN" sz="2600" dirty="0" smtClean="0"/>
              <a:t>)</a:t>
            </a:r>
            <a:endParaRPr lang="zh-CN" altLang="en-US" sz="2600" dirty="0" smtClean="0"/>
          </a:p>
          <a:p>
            <a:pPr lvl="1"/>
            <a:r>
              <a:rPr lang="zh-CN" altLang="en-US" dirty="0" smtClean="0"/>
              <a:t>根据数据的特点选取</a:t>
            </a:r>
            <a:r>
              <a:rPr lang="en-US" altLang="zh-CN" dirty="0" smtClean="0"/>
              <a:t>k</a:t>
            </a:r>
            <a:r>
              <a:rPr lang="zh-CN" altLang="en-US" dirty="0" smtClean="0"/>
              <a:t>个</a:t>
            </a:r>
            <a:r>
              <a:rPr lang="en-US" altLang="zh-CN" dirty="0" smtClean="0"/>
              <a:t>(k</a:t>
            </a:r>
            <a:r>
              <a:rPr lang="zh-CN" altLang="en-US" dirty="0" smtClean="0"/>
              <a:t>是个小的常数，比如</a:t>
            </a:r>
            <a:r>
              <a:rPr lang="en-US" altLang="zh-CN" dirty="0" smtClean="0"/>
              <a:t>10</a:t>
            </a:r>
            <a:r>
              <a:rPr lang="zh-CN" altLang="en-US" dirty="0" smtClean="0"/>
              <a:t>或</a:t>
            </a:r>
            <a:r>
              <a:rPr lang="en-US" altLang="zh-CN" dirty="0" smtClean="0"/>
              <a:t>15)</a:t>
            </a:r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pPr lvl="1"/>
            <a:endParaRPr lang="en-US" altLang="zh-CN" sz="1800" dirty="0" smtClean="0"/>
          </a:p>
          <a:p>
            <a:r>
              <a:rPr lang="zh-CN" altLang="en-US" sz="2600" dirty="0" smtClean="0"/>
              <a:t>实验结果 </a:t>
            </a:r>
            <a:r>
              <a:rPr lang="en-US" altLang="zh-CN" sz="2600" dirty="0" smtClean="0"/>
              <a:t>(With the state of the art solution</a:t>
            </a:r>
            <a:r>
              <a:rPr lang="en-US" altLang="zh-CN" sz="2400" baseline="30000" dirty="0" smtClean="0"/>
              <a:t>[</a:t>
            </a:r>
            <a:r>
              <a:rPr lang="en-US" altLang="zh-CN" sz="2400" baseline="30000" dirty="0" err="1" smtClean="0"/>
              <a:t>Bogdanov</a:t>
            </a:r>
            <a:r>
              <a:rPr lang="en-US" altLang="zh-CN" sz="2400" baseline="30000" dirty="0" smtClean="0"/>
              <a:t> et al. 2011]</a:t>
            </a:r>
            <a:r>
              <a:rPr lang="en-US" altLang="zh-CN" sz="1800" dirty="0" smtClean="0"/>
              <a:t>)</a:t>
            </a:r>
            <a:endParaRPr lang="en-US" altLang="zh-CN" sz="26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021288"/>
            <a:ext cx="9144000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smtClean="0"/>
              <a:t>P. </a:t>
            </a:r>
            <a:r>
              <a:rPr lang="en-US" altLang="zh-CN" sz="1200" dirty="0" err="1" smtClean="0"/>
              <a:t>Bogdanov</a:t>
            </a:r>
            <a:r>
              <a:rPr lang="en-US" altLang="zh-CN" sz="1200" dirty="0" smtClean="0"/>
              <a:t>, M. </a:t>
            </a:r>
            <a:r>
              <a:rPr lang="en-US" altLang="zh-CN" sz="1200" dirty="0" err="1" smtClean="0"/>
              <a:t>Mongiov</a:t>
            </a:r>
            <a:r>
              <a:rPr lang="en-US" altLang="zh-CN" sz="1200" dirty="0" smtClean="0"/>
              <a:t>, and A. K. Singh. Mining heavy </a:t>
            </a:r>
            <a:r>
              <a:rPr lang="en-US" altLang="zh-CN" sz="1200" dirty="0" err="1" smtClean="0"/>
              <a:t>subgraphs</a:t>
            </a:r>
            <a:r>
              <a:rPr lang="en-US" altLang="zh-CN" sz="1200" dirty="0" smtClean="0"/>
              <a:t> in time-evolving networks. In ICDM, 2011.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Fast Computation of Temporal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pPr>
              <a:spcBef>
                <a:spcPts val="0"/>
              </a:spcBef>
            </a:pPr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2020</a:t>
            </a:r>
            <a:endParaRPr lang="en-US" altLang="zh-CN" sz="1200" b="1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71600" y="1340768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4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5×10</a:t>
                      </a:r>
                      <a:r>
                        <a:rPr lang="en-US" altLang="zh-CN" sz="2000" b="1" baseline="30000" dirty="0" smtClean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内容占位符 2"/>
          <p:cNvSpPr txBox="1">
            <a:spLocks/>
          </p:cNvSpPr>
          <p:nvPr/>
        </p:nvSpPr>
        <p:spPr bwMode="auto">
          <a:xfrm>
            <a:off x="7092280" y="1772816"/>
            <a:ext cx="1800200" cy="437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zh-CN" altLang="en-US" sz="2400" dirty="0" smtClean="0">
                <a:latin typeface="Arial Unicode MS" pitchFamily="34" charset="-122"/>
                <a:ea typeface="+mn-ea"/>
              </a:rPr>
              <a:t>过滤掉</a:t>
            </a:r>
            <a:r>
              <a:rPr lang="en-US" altLang="zh-CN" sz="2400" dirty="0" smtClean="0">
                <a:solidFill>
                  <a:srgbClr val="FF0000"/>
                </a:solidFill>
                <a:latin typeface="Arial Unicode MS" pitchFamily="34" charset="-122"/>
                <a:ea typeface="+mn-ea"/>
              </a:rPr>
              <a:t>95%</a:t>
            </a:r>
            <a:endParaRPr lang="zh-CN" altLang="en-US" sz="2400" dirty="0">
              <a:solidFill>
                <a:srgbClr val="FF0000"/>
              </a:solidFill>
              <a:latin typeface="Arial Unicode MS" pitchFamily="34" charset="-122"/>
              <a:ea typeface="+mn-ea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971600" y="3284984"/>
          <a:ext cx="6096000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···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en-US" altLang="zh-CN" sz="2000" baseline="30000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k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971600" y="4725144"/>
          <a:ext cx="6048671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69271"/>
                <a:gridCol w="1530387"/>
                <a:gridCol w="1749013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000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BEIJING DATA 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100.25%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4,870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/>
                        <a:t>SYNTHETIC DATA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99.69%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1,468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708920"/>
            <a:ext cx="4838700" cy="232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如，时态稠密图查询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0" y="6215082"/>
            <a:ext cx="9144000" cy="64633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Finding Dense </a:t>
            </a:r>
            <a:r>
              <a:rPr lang="en-US" altLang="zh-CN" sz="1200" dirty="0" err="1" smtClean="0">
                <a:ea typeface="黑体" pitchFamily="49" charset="-122"/>
              </a:rPr>
              <a:t>Subgraphs</a:t>
            </a:r>
            <a:r>
              <a:rPr lang="en-US" altLang="zh-CN" sz="1200" dirty="0" smtClean="0">
                <a:ea typeface="黑体" pitchFamily="49" charset="-122"/>
              </a:rPr>
              <a:t> in Temporal Networks,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Renjun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Luoshu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Xuelian</a:t>
            </a:r>
            <a:r>
              <a:rPr lang="en-US" altLang="zh-CN" sz="1200" dirty="0" smtClean="0">
                <a:ea typeface="黑体" pitchFamily="49" charset="-122"/>
              </a:rPr>
              <a:t> Lin,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sz="1200" i="1" dirty="0" smtClean="0"/>
              <a:t>An Efficient Approach to Finding Dense Temporal </a:t>
            </a:r>
            <a:r>
              <a:rPr lang="en-US" sz="1200" i="1" dirty="0" err="1" smtClean="0"/>
              <a:t>Subgraphs</a:t>
            </a:r>
            <a:r>
              <a:rPr lang="en-US" sz="1200" i="1" dirty="0" smtClean="0"/>
              <a:t>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 TKDE,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2020</a:t>
            </a:r>
            <a:endParaRPr lang="zh-CN" altLang="en-US" sz="12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536" y="2708920"/>
            <a:ext cx="37497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Evolving convergence assumption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251520" y="98072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在演化生物学中，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趋同演化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en-US" altLang="zh-CN" dirty="0" smtClean="0">
                <a:latin typeface="+mn-ea"/>
                <a:ea typeface="+mn-ea"/>
              </a:rPr>
              <a:t>Convergent evolution</a:t>
            </a:r>
            <a:r>
              <a:rPr lang="zh-CN" altLang="en-US" dirty="0" smtClean="0">
                <a:latin typeface="+mn-ea"/>
                <a:ea typeface="+mn-ea"/>
              </a:rPr>
              <a:t>）指的是两种不具亲缘关系的动物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植物长期生活在相同或相似的环境，或曰生态系统，它们因应需要而发展出相同功能的器官的现象，即同功器官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4" name="图片 13" descr="Astrophytum_asterias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296" y="908720"/>
            <a:ext cx="1728192" cy="1715198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3" name="组合 19"/>
          <p:cNvGrpSpPr/>
          <p:nvPr/>
        </p:nvGrpSpPr>
        <p:grpSpPr>
          <a:xfrm>
            <a:off x="4572000" y="4437112"/>
            <a:ext cx="4392488" cy="1728192"/>
            <a:chOff x="4716016" y="4437112"/>
            <a:chExt cx="4392488" cy="172819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16016" y="4437112"/>
              <a:ext cx="4392488" cy="91445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716016" y="5373216"/>
              <a:ext cx="4009508" cy="79208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</p:pic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5211663"/>
            <a:ext cx="4032448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" name="组合 18"/>
          <p:cNvGrpSpPr/>
          <p:nvPr/>
        </p:nvGrpSpPr>
        <p:grpSpPr>
          <a:xfrm>
            <a:off x="5076055" y="947518"/>
            <a:ext cx="3888433" cy="3250506"/>
            <a:chOff x="5076055" y="947518"/>
            <a:chExt cx="3888433" cy="3250506"/>
          </a:xfrm>
        </p:grpSpPr>
        <p:grpSp>
          <p:nvGrpSpPr>
            <p:cNvPr id="7" name="组合 16"/>
            <p:cNvGrpSpPr/>
            <p:nvPr/>
          </p:nvGrpSpPr>
          <p:grpSpPr>
            <a:xfrm>
              <a:off x="5076055" y="947518"/>
              <a:ext cx="1944217" cy="3250506"/>
              <a:chOff x="5076055" y="947518"/>
              <a:chExt cx="1944217" cy="3250506"/>
            </a:xfrm>
          </p:grpSpPr>
          <p:pic>
            <p:nvPicPr>
              <p:cNvPr id="15" name="图片 14" descr="E_obesa_symmetrica_ies.jpg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076056" y="947518"/>
                <a:ext cx="1917700" cy="1676400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  <p:pic>
            <p:nvPicPr>
              <p:cNvPr id="16" name="图片 15" descr="220px-Euphorbia_February_2008-2.jpg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5076055" y="2747717"/>
                <a:ext cx="1944217" cy="1450307"/>
              </a:xfrm>
              <a:prstGeom prst="rect">
                <a:avLst/>
              </a:prstGeom>
              <a:ln w="38100">
                <a:solidFill>
                  <a:srgbClr val="000099"/>
                </a:solidFill>
              </a:ln>
            </p:spPr>
          </p:pic>
        </p:grpSp>
        <p:pic>
          <p:nvPicPr>
            <p:cNvPr id="18" name="图片 17" descr="Euphorbia_milii_-_flower_view01.jp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36296" y="2747718"/>
              <a:ext cx="1728192" cy="1440160"/>
            </a:xfrm>
            <a:prstGeom prst="rect">
              <a:avLst/>
            </a:prstGeom>
            <a:ln w="38100">
              <a:solidFill>
                <a:srgbClr val="000099"/>
              </a:solidFill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323528" y="2564904"/>
            <a:ext cx="8640960" cy="1048544"/>
          </a:xfrm>
          <a:prstGeom prst="rect">
            <a:avLst/>
          </a:prstGeom>
        </p:spPr>
        <p:txBody>
          <a:bodyPr/>
          <a:lstStyle/>
          <a:p>
            <a:pPr lvl="0" algn="ctr" eaLnBrk="0" hangingPunct="0"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大数据的数据近似</a:t>
            </a:r>
            <a:endParaRPr lang="zh-CN" altLang="en-US" sz="2800" b="1" kern="0" dirty="0" smtClean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6004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Q(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D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264098"/>
            <a:ext cx="1950720" cy="1950720"/>
          </a:xfrm>
          <a:prstGeom prst="rect">
            <a:avLst/>
          </a:prstGeom>
          <a:noFill/>
        </p:spPr>
      </p:pic>
      <p:pic>
        <p:nvPicPr>
          <p:cNvPr id="23556" name="Picture 4" descr="See the source im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72330" y="4071942"/>
            <a:ext cx="1785950" cy="178595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数据近似技术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224136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，将查询数据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变换机器能够高效处理的较小量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D’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3" name="组合 15"/>
          <p:cNvGrpSpPr/>
          <p:nvPr/>
        </p:nvGrpSpPr>
        <p:grpSpPr>
          <a:xfrm>
            <a:off x="2555776" y="2420888"/>
            <a:ext cx="4101097" cy="935534"/>
            <a:chOff x="2555776" y="3789040"/>
            <a:chExt cx="4101097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70787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Q(</a:t>
              </a:r>
              <a:r>
                <a:rPr lang="en-GB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1053494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’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838362"/>
            <a:ext cx="8999984" cy="47095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平衡查询的效率和查询的准确性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10" name="组合 17"/>
          <p:cNvGrpSpPr/>
          <p:nvPr/>
        </p:nvGrpSpPr>
        <p:grpSpPr>
          <a:xfrm>
            <a:off x="142844" y="3857628"/>
            <a:ext cx="6768752" cy="1581274"/>
            <a:chOff x="1331640" y="2564904"/>
            <a:chExt cx="6768752" cy="1581274"/>
          </a:xfrm>
        </p:grpSpPr>
        <p:sp>
          <p:nvSpPr>
            <p:cNvPr id="16" name="TextBox 19"/>
            <p:cNvSpPr txBox="1">
              <a:spLocks noChangeArrowheads="1"/>
            </p:cNvSpPr>
            <p:nvPr/>
          </p:nvSpPr>
          <p:spPr bwMode="auto">
            <a:xfrm>
              <a:off x="2339752" y="3068960"/>
              <a:ext cx="4680520" cy="10772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GB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   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=  HARD(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+ SOFT(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D</a:t>
              </a:r>
              <a:r>
                <a:rPr lang="en-US" altLang="zh-CN" sz="2400" dirty="0" smtClean="0">
                  <a:latin typeface="Rockwell" pitchFamily="18" charset="0"/>
                  <a:sym typeface="Symbol" pitchFamily="18" charset="2"/>
                </a:rPr>
                <a:t>) </a:t>
              </a:r>
            </a:p>
            <a:p>
              <a:pPr algn="ctr"/>
              <a:r>
                <a:rPr lang="en-US" altLang="zh-CN" sz="2400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                               </a:t>
              </a:r>
              <a:r>
                <a:rPr lang="en-US" altLang="zh-CN" sz="4000" b="1" dirty="0" smtClean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×</a:t>
              </a:r>
              <a:endParaRPr lang="zh-CN" altLang="en-US" sz="2400" b="1" dirty="0">
                <a:latin typeface="Rockwell" pitchFamily="18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331640" y="2564904"/>
              <a:ext cx="6768752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ea typeface="黑体" pitchFamily="49" charset="-122"/>
                </a:rPr>
                <a:t>二八定律</a:t>
              </a:r>
              <a:r>
                <a:rPr lang="zh-CN" altLang="en-US" sz="2000" b="1" dirty="0" smtClean="0">
                  <a:ea typeface="黑体" pitchFamily="49" charset="-122"/>
                </a:rPr>
                <a:t>：</a:t>
              </a:r>
              <a:r>
                <a:rPr lang="zh-CN" altLang="en-US" sz="2000" dirty="0" smtClean="0">
                  <a:ea typeface="黑体" pitchFamily="49" charset="-122"/>
                </a:rPr>
                <a:t>在众多现象中，</a:t>
              </a:r>
              <a:r>
                <a:rPr lang="en-US" altLang="zh-CN" sz="2000" dirty="0" smtClean="0">
                  <a:ea typeface="黑体" pitchFamily="49" charset="-122"/>
                </a:rPr>
                <a:t>80%</a:t>
              </a:r>
              <a:r>
                <a:rPr lang="zh-CN" altLang="en-US" sz="2000" dirty="0" smtClean="0">
                  <a:ea typeface="黑体" pitchFamily="49" charset="-122"/>
                </a:rPr>
                <a:t>的结果取决于</a:t>
              </a:r>
              <a:r>
                <a:rPr lang="en-US" altLang="zh-CN" sz="2000" dirty="0" smtClean="0">
                  <a:ea typeface="黑体" pitchFamily="49" charset="-122"/>
                </a:rPr>
                <a:t>20%</a:t>
              </a:r>
              <a:r>
                <a:rPr lang="zh-CN" altLang="en-US" sz="2000" dirty="0" smtClean="0">
                  <a:ea typeface="黑体" pitchFamily="49" charset="-122"/>
                </a:rPr>
                <a:t>的原因</a:t>
              </a:r>
              <a:endParaRPr lang="zh-CN" altLang="en-US" sz="2000" dirty="0">
                <a:ea typeface="黑体" pitchFamily="49" charset="-122"/>
              </a:endParaRPr>
            </a:p>
          </p:txBody>
        </p:sp>
      </p:grpSp>
      <p:sp>
        <p:nvSpPr>
          <p:cNvPr id="15" name="灯片编号占位符 1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1571" y="857232"/>
            <a:ext cx="3553833" cy="301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如一、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最短路径</a:t>
            </a:r>
            <a:r>
              <a:rPr lang="en-US" altLang="zh-CN" sz="3600" b="1" dirty="0" smtClean="0">
                <a:solidFill>
                  <a:srgbClr val="C00000"/>
                </a:solidFill>
                <a:ea typeface="黑体" pitchFamily="49" charset="-122"/>
              </a:rPr>
              <a:t>/</a:t>
            </a:r>
            <a:r>
              <a:rPr lang="zh-CN" altLang="en-US" sz="3600" b="1" dirty="0" smtClean="0">
                <a:solidFill>
                  <a:srgbClr val="C00000"/>
                </a:solidFill>
                <a:ea typeface="黑体" pitchFamily="49" charset="-122"/>
              </a:rPr>
              <a:t>距离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610" y="5072074"/>
            <a:ext cx="8999984" cy="756710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在真实的公路网络和社会网络中，数据减少了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1/3!</a:t>
            </a:r>
          </a:p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是一种针对最短路径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距离的轻量级的通用的数据缩减技术</a:t>
            </a:r>
            <a:r>
              <a:rPr lang="en-US" altLang="zh-CN" sz="2000" dirty="0" smtClean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35496" y="1428736"/>
            <a:ext cx="5184576" cy="1785950"/>
          </a:xfrm>
        </p:spPr>
        <p:txBody>
          <a:bodyPr/>
          <a:lstStyle/>
          <a:p>
            <a:r>
              <a:rPr lang="zh-CN" altLang="en-US" sz="2000" dirty="0" smtClean="0">
                <a:ea typeface="黑体" pitchFamily="49" charset="-122"/>
              </a:rPr>
              <a:t>针对有权无向图，提出</a:t>
            </a:r>
            <a:r>
              <a:rPr lang="en-US" sz="2000" dirty="0" smtClean="0"/>
              <a:t> “</a:t>
            </a:r>
            <a:r>
              <a:rPr lang="en-US" altLang="zh-CN" sz="2000" dirty="0" smtClean="0">
                <a:solidFill>
                  <a:srgbClr val="FF0000"/>
                </a:solidFill>
                <a:ea typeface="黑体" pitchFamily="49" charset="-122"/>
              </a:rPr>
              <a:t>proxies</a:t>
            </a:r>
            <a:r>
              <a:rPr lang="en-US" sz="2000" dirty="0" smtClean="0"/>
              <a:t>”</a:t>
            </a:r>
            <a:r>
              <a:rPr lang="zh-CN" altLang="en-US" sz="2000" dirty="0" smtClean="0"/>
              <a:t>概念</a:t>
            </a:r>
            <a:endParaRPr lang="en-US" altLang="zh-CN" sz="2000" dirty="0" smtClean="0">
              <a:ea typeface="黑体" pitchFamily="49" charset="-122"/>
            </a:endParaRPr>
          </a:p>
          <a:p>
            <a:r>
              <a:rPr lang="zh-CN" altLang="en-US" sz="2000" dirty="0" smtClean="0">
                <a:ea typeface="黑体" pitchFamily="49" charset="-122"/>
              </a:rPr>
              <a:t>每个</a:t>
            </a:r>
            <a:r>
              <a:rPr lang="en-US" altLang="zh-CN" sz="2000" dirty="0" smtClean="0">
                <a:ea typeface="黑体" pitchFamily="49" charset="-122"/>
              </a:rPr>
              <a:t>proxy</a:t>
            </a:r>
            <a:r>
              <a:rPr lang="zh-CN" altLang="en-US" sz="2000" dirty="0" smtClean="0">
                <a:ea typeface="黑体" pitchFamily="49" charset="-122"/>
              </a:rPr>
              <a:t>代表了一个子图</a:t>
            </a:r>
            <a:r>
              <a:rPr lang="en-US" altLang="zh-CN" sz="2000" dirty="0" smtClean="0">
                <a:ea typeface="黑体" pitchFamily="49" charset="-122"/>
              </a:rPr>
              <a:t>DRA</a:t>
            </a:r>
            <a:r>
              <a:rPr lang="zh-CN" altLang="en-US" sz="2000" dirty="0" smtClean="0">
                <a:ea typeface="黑体" pitchFamily="49" charset="-122"/>
              </a:rPr>
              <a:t>中的顶点</a:t>
            </a:r>
            <a:r>
              <a:rPr lang="en-US" altLang="zh-CN" sz="2000" dirty="0" smtClean="0">
                <a:ea typeface="黑体" pitchFamily="49" charset="-122"/>
              </a:rPr>
              <a:t>(</a:t>
            </a:r>
            <a:r>
              <a:rPr lang="zh-CN" altLang="en-US" sz="2000" dirty="0" smtClean="0">
                <a:ea typeface="黑体" pitchFamily="49" charset="-122"/>
              </a:rPr>
              <a:t>互补重叠</a:t>
            </a:r>
            <a:r>
              <a:rPr lang="en-US" altLang="zh-CN" sz="2000" dirty="0" smtClean="0">
                <a:ea typeface="黑体" pitchFamily="49" charset="-122"/>
              </a:rPr>
              <a:t>)</a:t>
            </a:r>
          </a:p>
          <a:p>
            <a:r>
              <a:rPr lang="en-US" altLang="zh-CN" sz="2000" dirty="0" smtClean="0">
                <a:ea typeface="黑体" pitchFamily="49" charset="-122"/>
              </a:rPr>
              <a:t>Proxies </a:t>
            </a:r>
            <a:r>
              <a:rPr lang="zh-CN" altLang="en-US" sz="2000" dirty="0" smtClean="0">
                <a:ea typeface="黑体" pitchFamily="49" charset="-122"/>
              </a:rPr>
              <a:t>能够在</a:t>
            </a:r>
            <a:r>
              <a:rPr lang="en-US" altLang="zh-CN" sz="2000" dirty="0" smtClean="0">
                <a:ea typeface="黑体" pitchFamily="49" charset="-122"/>
              </a:rPr>
              <a:t>O(n)</a:t>
            </a:r>
            <a:r>
              <a:rPr lang="zh-CN" altLang="en-US" sz="2000" dirty="0" smtClean="0">
                <a:ea typeface="黑体" pitchFamily="49" charset="-122"/>
              </a:rPr>
              <a:t>时间内算出</a:t>
            </a:r>
            <a:endParaRPr lang="en-US" altLang="zh-CN" sz="2000" dirty="0" smtClean="0">
              <a:ea typeface="黑体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23528" y="3857628"/>
            <a:ext cx="84249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ea typeface="黑体" pitchFamily="49" charset="-122"/>
              </a:rPr>
              <a:t>关键性质</a:t>
            </a:r>
            <a:r>
              <a:rPr lang="en-US" altLang="zh-CN" sz="2000" b="1" dirty="0" smtClean="0">
                <a:solidFill>
                  <a:srgbClr val="FF0000"/>
                </a:solidFill>
                <a:ea typeface="黑体" pitchFamily="49" charset="-122"/>
              </a:rPr>
              <a:t>: </a:t>
            </a:r>
            <a:r>
              <a:rPr lang="zh-CN" altLang="en-US" sz="2000" dirty="0" smtClean="0">
                <a:ea typeface="黑体" pitchFamily="49" charset="-122"/>
              </a:rPr>
              <a:t>给定图</a:t>
            </a:r>
            <a:r>
              <a:rPr lang="en-US" altLang="zh-CN" sz="2000" dirty="0" smtClean="0">
                <a:ea typeface="黑体" pitchFamily="49" charset="-122"/>
              </a:rPr>
              <a:t>G</a:t>
            </a:r>
            <a:r>
              <a:rPr lang="zh-CN" altLang="en-US" sz="2000" dirty="0" smtClean="0">
                <a:ea typeface="黑体" pitchFamily="49" charset="-122"/>
              </a:rPr>
              <a:t>、顶点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smtClean="0">
                <a:ea typeface="黑体" pitchFamily="49" charset="-122"/>
              </a:rPr>
              <a:t>v</a:t>
            </a:r>
            <a:r>
              <a:rPr lang="zh-CN" altLang="en-US" sz="2000" dirty="0" smtClean="0">
                <a:ea typeface="黑体" pitchFamily="49" charset="-122"/>
              </a:rPr>
              <a:t>及其代理</a:t>
            </a:r>
            <a:r>
              <a:rPr lang="en-US" altLang="zh-CN" sz="2000" dirty="0" smtClean="0">
                <a:ea typeface="黑体" pitchFamily="49" charset="-122"/>
              </a:rPr>
              <a:t>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和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zh-CN" altLang="en-US" sz="2000" dirty="0" smtClean="0">
                <a:ea typeface="黑体" pitchFamily="49" charset="-122"/>
              </a:rPr>
              <a:t>，则：</a:t>
            </a:r>
            <a:endParaRPr lang="en-US" altLang="zh-CN" sz="2000" dirty="0" smtClean="0">
              <a:ea typeface="黑体" pitchFamily="49" charset="-122"/>
            </a:endParaRP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(1) path(u, v) =    path(u,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+   path(u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path(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  <a:p>
            <a:pPr lvl="1"/>
            <a:r>
              <a:rPr lang="en-US" altLang="zh-CN" sz="2000" dirty="0" smtClean="0">
                <a:ea typeface="黑体" pitchFamily="49" charset="-122"/>
              </a:rPr>
              <a:t>    (2) dist(u, v)   =   dist(u, 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+   dist(u</a:t>
            </a:r>
            <a:r>
              <a:rPr lang="en-US" altLang="zh-CN" sz="2000" baseline="-25000" dirty="0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)     +   dist(</a:t>
            </a:r>
            <a:r>
              <a:rPr lang="en-US" altLang="zh-CN" sz="2000" dirty="0" err="1" smtClean="0">
                <a:ea typeface="黑体" pitchFamily="49" charset="-122"/>
              </a:rPr>
              <a:t>v</a:t>
            </a:r>
            <a:r>
              <a:rPr lang="en-US" altLang="zh-CN" sz="2000" baseline="-25000" dirty="0" err="1" smtClean="0">
                <a:ea typeface="黑体" pitchFamily="49" charset="-122"/>
              </a:rPr>
              <a:t>p</a:t>
            </a:r>
            <a:r>
              <a:rPr lang="en-US" altLang="zh-CN" sz="2000" dirty="0" smtClean="0">
                <a:ea typeface="黑体" pitchFamily="49" charset="-122"/>
              </a:rPr>
              <a:t>, v)</a:t>
            </a:r>
          </a:p>
        </p:txBody>
      </p:sp>
      <p:sp>
        <p:nvSpPr>
          <p:cNvPr id="8" name="矩形 7"/>
          <p:cNvSpPr/>
          <p:nvPr/>
        </p:nvSpPr>
        <p:spPr>
          <a:xfrm>
            <a:off x="89756" y="6027027"/>
            <a:ext cx="8964488" cy="830997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TKDE 2016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</a:p>
          <a:p>
            <a:r>
              <a:rPr lang="en-US" altLang="zh-CN" sz="1200" dirty="0" err="1" smtClean="0">
                <a:ea typeface="黑体" pitchFamily="49" charset="-122"/>
              </a:rPr>
              <a:t>Shuai</a:t>
            </a:r>
            <a:r>
              <a:rPr lang="en-US" altLang="zh-CN" sz="1200" dirty="0" smtClean="0">
                <a:ea typeface="黑体" pitchFamily="49" charset="-122"/>
              </a:rPr>
              <a:t> Ma, </a:t>
            </a:r>
            <a:r>
              <a:rPr lang="en-US" altLang="zh-CN" sz="1200" dirty="0" err="1" smtClean="0">
                <a:ea typeface="黑体" pitchFamily="49" charset="-122"/>
              </a:rPr>
              <a:t>Kaiyu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Feng</a:t>
            </a:r>
            <a:r>
              <a:rPr lang="en-US" altLang="zh-CN" sz="1200" dirty="0" smtClean="0">
                <a:ea typeface="黑体" pitchFamily="49" charset="-122"/>
              </a:rPr>
              <a:t>, </a:t>
            </a:r>
            <a:r>
              <a:rPr lang="en-US" altLang="zh-CN" sz="1200" dirty="0" err="1" smtClean="0">
                <a:ea typeface="黑体" pitchFamily="49" charset="-122"/>
              </a:rPr>
              <a:t>Jianxin</a:t>
            </a:r>
            <a:r>
              <a:rPr lang="en-US" altLang="zh-CN" sz="1200" dirty="0" smtClean="0">
                <a:ea typeface="黑体" pitchFamily="49" charset="-122"/>
              </a:rPr>
              <a:t> Li, </a:t>
            </a:r>
            <a:r>
              <a:rPr lang="en-US" altLang="zh-CN" sz="1200" dirty="0" err="1" smtClean="0">
                <a:ea typeface="黑体" pitchFamily="49" charset="-122"/>
              </a:rPr>
              <a:t>Haixun</a:t>
            </a:r>
            <a:r>
              <a:rPr lang="en-US" altLang="zh-CN" sz="1200" dirty="0" smtClean="0">
                <a:ea typeface="黑体" pitchFamily="49" charset="-122"/>
              </a:rPr>
              <a:t> Wang, </a:t>
            </a:r>
            <a:r>
              <a:rPr lang="en-US" altLang="zh-CN" sz="1200" dirty="0" err="1" smtClean="0">
                <a:ea typeface="黑体" pitchFamily="49" charset="-122"/>
              </a:rPr>
              <a:t>Gao</a:t>
            </a:r>
            <a:r>
              <a:rPr lang="en-US" altLang="zh-CN" sz="1200" dirty="0" smtClean="0">
                <a:ea typeface="黑体" pitchFamily="49" charset="-122"/>
              </a:rPr>
              <a:t> Cong, and </a:t>
            </a:r>
            <a:r>
              <a:rPr lang="en-US" altLang="zh-CN" sz="1200" dirty="0" err="1" smtClean="0">
                <a:ea typeface="黑体" pitchFamily="49" charset="-122"/>
              </a:rPr>
              <a:t>Jinpeng</a:t>
            </a:r>
            <a:r>
              <a:rPr lang="en-US" altLang="zh-CN" sz="1200" dirty="0" smtClean="0">
                <a:ea typeface="黑体" pitchFamily="49" charset="-122"/>
              </a:rPr>
              <a:t> </a:t>
            </a:r>
            <a:r>
              <a:rPr lang="en-US" altLang="zh-CN" sz="1200" dirty="0" err="1" smtClean="0">
                <a:ea typeface="黑体" pitchFamily="49" charset="-122"/>
              </a:rPr>
              <a:t>Huai</a:t>
            </a:r>
            <a:r>
              <a:rPr lang="en-US" altLang="zh-CN" sz="1200" dirty="0" smtClean="0">
                <a:ea typeface="黑体" pitchFamily="49" charset="-122"/>
              </a:rPr>
              <a:t>, Proxies for Shortest Path and Distance Queries. </a:t>
            </a:r>
            <a:r>
              <a:rPr lang="en-US" altLang="zh-CN" sz="1200" dirty="0" smtClean="0">
                <a:solidFill>
                  <a:srgbClr val="C00000"/>
                </a:solidFill>
                <a:ea typeface="黑体" pitchFamily="49" charset="-122"/>
              </a:rPr>
              <a:t>ICDE 2017 (TKDE Extended Abstract)</a:t>
            </a:r>
            <a:r>
              <a:rPr lang="en-US" altLang="zh-CN" sz="1200" dirty="0" smtClean="0">
                <a:ea typeface="黑体" pitchFamily="49" charset="-122"/>
              </a:rPr>
              <a:t>.</a:t>
            </a:r>
            <a:endParaRPr lang="en-US" altLang="zh-CN" sz="1200" dirty="0" err="1" smtClean="0"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0" y="58081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err="1" smtClean="0">
                <a:ea typeface="黑体" pitchFamily="49" charset="-122"/>
              </a:rPr>
              <a:t>Dashun</a:t>
            </a:r>
            <a:r>
              <a:rPr lang="en-US" altLang="zh-CN" sz="1400" dirty="0" smtClean="0">
                <a:ea typeface="黑体" pitchFamily="49" charset="-122"/>
              </a:rPr>
              <a:t> Wang, Dino </a:t>
            </a:r>
            <a:r>
              <a:rPr lang="en-US" altLang="zh-CN" sz="1400" dirty="0" err="1" smtClean="0">
                <a:ea typeface="黑体" pitchFamily="49" charset="-122"/>
              </a:rPr>
              <a:t>Pedreschi</a:t>
            </a: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Chaoming</a:t>
            </a:r>
            <a:r>
              <a:rPr lang="en-US" altLang="zh-CN" sz="1400" dirty="0" smtClean="0">
                <a:ea typeface="黑体" pitchFamily="49" charset="-122"/>
              </a:rPr>
              <a:t> Song, </a:t>
            </a:r>
            <a:r>
              <a:rPr lang="en-US" altLang="zh-CN" sz="1400" dirty="0" err="1" smtClean="0">
                <a:ea typeface="黑体" pitchFamily="49" charset="-122"/>
              </a:rPr>
              <a:t>Fosca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Giannotti</a:t>
            </a:r>
            <a:r>
              <a:rPr lang="en-US" altLang="zh-CN" sz="1400" dirty="0" smtClean="0">
                <a:ea typeface="黑体" pitchFamily="49" charset="-122"/>
              </a:rPr>
              <a:t>, Albert-</a:t>
            </a:r>
            <a:r>
              <a:rPr lang="en-US" altLang="zh-CN" sz="1400" dirty="0" err="1" smtClean="0">
                <a:ea typeface="黑体" pitchFamily="49" charset="-122"/>
              </a:rPr>
              <a:t>László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Barabási</a:t>
            </a:r>
            <a:r>
              <a:rPr lang="en-US" altLang="zh-CN" sz="1400" dirty="0" smtClean="0">
                <a:ea typeface="黑体" pitchFamily="49" charset="-122"/>
              </a:rPr>
              <a:t>: Human mobility, social ties, and link prediction. KDD 2011.</a:t>
            </a:r>
          </a:p>
          <a:p>
            <a:pPr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Chungmok</a:t>
            </a:r>
            <a:r>
              <a:rPr lang="en-US" altLang="zh-CN" sz="1400" dirty="0" smtClean="0">
                <a:ea typeface="黑体" pitchFamily="49" charset="-122"/>
              </a:rPr>
              <a:t> Lee, Minh Pham, Norman Kim, </a:t>
            </a:r>
            <a:r>
              <a:rPr lang="en-US" altLang="zh-CN" sz="1400" dirty="0" err="1" smtClean="0">
                <a:ea typeface="黑体" pitchFamily="49" charset="-122"/>
              </a:rPr>
              <a:t>Myong</a:t>
            </a:r>
            <a:r>
              <a:rPr lang="en-US" altLang="zh-CN" sz="1400" dirty="0" smtClean="0">
                <a:ea typeface="黑体" pitchFamily="49" charset="-122"/>
              </a:rPr>
              <a:t> K. </a:t>
            </a:r>
            <a:r>
              <a:rPr lang="en-US" altLang="zh-CN" sz="1400" dirty="0" err="1" smtClean="0">
                <a:ea typeface="黑体" pitchFamily="49" charset="-122"/>
              </a:rPr>
              <a:t>Jeong</a:t>
            </a:r>
            <a:r>
              <a:rPr lang="en-US" altLang="zh-CN" sz="1400" dirty="0" smtClean="0">
                <a:ea typeface="黑体" pitchFamily="49" charset="-122"/>
              </a:rPr>
              <a:t>, Dennis K. J. Lin,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  <p:sp>
        <p:nvSpPr>
          <p:cNvPr id="24" name="圆角矩形 76"/>
          <p:cNvSpPr>
            <a:spLocks noChangeArrowheads="1"/>
          </p:cNvSpPr>
          <p:nvPr/>
        </p:nvSpPr>
        <p:spPr bwMode="auto">
          <a:xfrm>
            <a:off x="323528" y="908720"/>
            <a:ext cx="8496944" cy="1008111"/>
          </a:xfrm>
          <a:prstGeom prst="roundRect">
            <a:avLst>
              <a:gd name="adj" fmla="val 2125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 anchor="ctr"/>
          <a:lstStyle>
            <a:lvl1pPr marL="342900" indent="-3429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358775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链接预测：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 n</a:t>
            </a:r>
            <a:r>
              <a:rPr lang="zh-CN" altLang="en-US" sz="2000" b="1" dirty="0" smtClean="0">
                <a:latin typeface="+mn-ea"/>
              </a:rPr>
              <a:t>个顶点网络，</a:t>
            </a:r>
            <a:r>
              <a:rPr lang="en-US" altLang="zh-CN" sz="2000" b="1" dirty="0" smtClean="0">
                <a:latin typeface="+mn-ea"/>
              </a:rPr>
              <a:t>O(n</a:t>
            </a:r>
            <a:r>
              <a:rPr lang="en-US" altLang="zh-CN" sz="2000" b="1" baseline="30000" dirty="0" smtClean="0">
                <a:latin typeface="+mn-ea"/>
              </a:rPr>
              <a:t>2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个可能链接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lvl="1" eaLnBrk="1" hangingPunct="1">
              <a:buFont typeface="Arial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</a:rPr>
              <a:t> CPU</a:t>
            </a:r>
            <a:r>
              <a:rPr lang="zh-CN" altLang="en-US" sz="2000" dirty="0" smtClean="0">
                <a:latin typeface="+mn-ea"/>
                <a:ea typeface="+mn-ea"/>
              </a:rPr>
              <a:t>速度</a:t>
            </a:r>
            <a:r>
              <a:rPr lang="en-US" altLang="zh-CN" sz="2000" dirty="0" err="1" smtClean="0">
                <a:latin typeface="+mn-ea"/>
                <a:ea typeface="+mn-ea"/>
              </a:rPr>
              <a:t>XGHz</a:t>
            </a:r>
            <a:r>
              <a:rPr lang="en-US" altLang="zh-CN" sz="2000" dirty="0" smtClean="0">
                <a:latin typeface="+mn-ea"/>
                <a:ea typeface="+mn-ea"/>
              </a:rPr>
              <a:t>/s</a:t>
            </a:r>
            <a:r>
              <a:rPr lang="zh-CN" altLang="en-US" sz="2000" dirty="0" smtClean="0">
                <a:latin typeface="+mn-ea"/>
                <a:ea typeface="+mn-ea"/>
              </a:rPr>
              <a:t>，假定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个机器时钟处理</a:t>
            </a: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个顶点对。</a:t>
            </a:r>
            <a:endParaRPr kumimoji="0" lang="en-US" altLang="zh-CN" sz="2000" dirty="0">
              <a:latin typeface="+mn-ea"/>
              <a:ea typeface="+mn-ea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784" y="2162303"/>
            <a:ext cx="7754416" cy="21307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611560" y="4653136"/>
            <a:ext cx="7920880" cy="864096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多数链接预测算法仅仅预测一个可能链接子集，而不是整个网络所有可能的链接，如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[</a:t>
            </a:r>
            <a:r>
              <a:rPr lang="en-US" altLang="zh-CN" sz="2000" dirty="0" err="1" smtClean="0">
                <a:solidFill>
                  <a:srgbClr val="FF0000"/>
                </a:solidFill>
                <a:latin typeface="+mn-ea"/>
                <a:ea typeface="+mn-ea"/>
              </a:rPr>
              <a:t>Dashun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 et al. 2011,Chungmok et al. 2014].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如二，网络链接预测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908720"/>
            <a:ext cx="8678768" cy="5237204"/>
          </a:xfrm>
        </p:spPr>
        <p:txBody>
          <a:bodyPr/>
          <a:lstStyle/>
          <a:p>
            <a:r>
              <a:rPr lang="zh-CN" altLang="en-US" sz="2400" dirty="0" smtClean="0"/>
              <a:t>直接采用非负矩阵分解的代价高</a:t>
            </a:r>
            <a:endParaRPr lang="en-US" altLang="zh-CN" sz="2400" dirty="0" smtClean="0"/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效率低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sz="2000" dirty="0" smtClean="0">
                <a:solidFill>
                  <a:srgbClr val="FF0000"/>
                </a:solidFill>
              </a:rPr>
              <a:t>数据越稀疏，效果越差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数据近似技术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(Ensemble Enabled Sampling</a:t>
            </a:r>
            <a:r>
              <a:rPr lang="en-US" altLang="zh-CN" sz="2400" dirty="0" smtClean="0">
                <a:latin typeface="+mn-ea"/>
              </a:rPr>
              <a:t>)</a:t>
            </a:r>
          </a:p>
          <a:p>
            <a:pPr lvl="1">
              <a:spcBef>
                <a:spcPts val="576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采样要保证一定的覆盖率</a:t>
            </a:r>
            <a:endParaRPr lang="en-US" altLang="zh-CN" sz="1800" dirty="0" smtClean="0">
              <a:solidFill>
                <a:srgbClr val="0066CC"/>
              </a:solidFill>
            </a:endParaRPr>
          </a:p>
          <a:p>
            <a:pPr lvl="1">
              <a:spcBef>
                <a:spcPts val="2400"/>
              </a:spcBef>
            </a:pPr>
            <a:r>
              <a:rPr lang="zh-CN" altLang="en-US" sz="2000" dirty="0" smtClean="0">
                <a:solidFill>
                  <a:srgbClr val="0066CC"/>
                </a:solidFill>
              </a:rPr>
              <a:t>基于链接预测特征的抽样 </a:t>
            </a:r>
            <a:r>
              <a:rPr lang="en-US" altLang="zh-CN" sz="2000" dirty="0" smtClean="0">
                <a:solidFill>
                  <a:srgbClr val="0066CC"/>
                </a:solidFill>
              </a:rPr>
              <a:t>-</a:t>
            </a:r>
            <a:r>
              <a:rPr lang="en-US" altLang="zh-CN" sz="2000" dirty="0" smtClean="0">
                <a:solidFill>
                  <a:srgbClr val="FF0000"/>
                </a:solidFill>
              </a:rPr>
              <a:t> </a:t>
            </a:r>
            <a:r>
              <a:rPr lang="en-US" altLang="zh-CN" sz="2000" dirty="0" smtClean="0"/>
              <a:t> </a:t>
            </a:r>
            <a:r>
              <a:rPr lang="en-US" altLang="zh-CN" sz="2000" dirty="0" smtClean="0">
                <a:solidFill>
                  <a:srgbClr val="0066CC"/>
                </a:solidFill>
              </a:rPr>
              <a:t>Triangles</a:t>
            </a:r>
          </a:p>
          <a:p>
            <a:pPr lvl="1">
              <a:spcBef>
                <a:spcPts val="1200"/>
              </a:spcBef>
            </a:pPr>
            <a:r>
              <a:rPr lang="zh-CN" altLang="en-US" sz="2000" dirty="0" smtClean="0">
                <a:solidFill>
                  <a:srgbClr val="FF0000"/>
                </a:solidFill>
              </a:rPr>
              <a:t>结合</a:t>
            </a:r>
            <a:r>
              <a:rPr lang="en-US" altLang="zh-CN" sz="2000" dirty="0" smtClean="0">
                <a:solidFill>
                  <a:srgbClr val="FF0000"/>
                </a:solidFill>
              </a:rPr>
              <a:t>Ensemble</a:t>
            </a:r>
            <a:r>
              <a:rPr lang="zh-CN" altLang="en-US" sz="2000" dirty="0" smtClean="0">
                <a:solidFill>
                  <a:srgbClr val="FF0000"/>
                </a:solidFill>
              </a:rPr>
              <a:t>的思想</a:t>
            </a:r>
            <a:r>
              <a:rPr lang="zh-CN" altLang="en-US" sz="2000" dirty="0" smtClean="0"/>
              <a:t>：链接</a:t>
            </a:r>
            <a:r>
              <a:rPr lang="en-US" altLang="zh-CN" sz="2000" dirty="0" smtClean="0"/>
              <a:t>e</a:t>
            </a:r>
            <a:r>
              <a:rPr lang="zh-CN" altLang="en-US" sz="2000" dirty="0" smtClean="0"/>
              <a:t>的预测分值是所有</a:t>
            </a:r>
            <a:r>
              <a:rPr lang="en-US" altLang="zh-CN" sz="2000" dirty="0" smtClean="0"/>
              <a:t>Ensemble</a:t>
            </a:r>
            <a:r>
              <a:rPr lang="zh-CN" altLang="en-US" sz="2000" dirty="0" smtClean="0"/>
              <a:t>中的最大值</a:t>
            </a:r>
            <a:endParaRPr lang="en-US" altLang="zh-CN" sz="2000" dirty="0" smtClean="0"/>
          </a:p>
          <a:p>
            <a:pPr>
              <a:spcBef>
                <a:spcPts val="1200"/>
              </a:spcBef>
            </a:pPr>
            <a:endParaRPr lang="en-US" altLang="zh-CN" sz="2400" dirty="0" smtClean="0"/>
          </a:p>
          <a:p>
            <a:pPr>
              <a:spcBef>
                <a:spcPts val="576"/>
              </a:spcBef>
            </a:pPr>
            <a:endParaRPr lang="zh-CN" altLang="en-US" sz="2800" dirty="0" smtClean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3772" y="5929330"/>
            <a:ext cx="8676456" cy="95410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dirty="0" smtClean="0">
                <a:ea typeface="黑体" pitchFamily="49" charset="-122"/>
              </a:rPr>
              <a:t>Liang </a:t>
            </a:r>
            <a:r>
              <a:rPr lang="en-US" altLang="zh-CN" sz="1400" dirty="0" err="1" smtClean="0">
                <a:ea typeface="黑体" pitchFamily="49" charset="-122"/>
              </a:rPr>
              <a:t>Duan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Charu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Aggarwal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 </a:t>
            </a:r>
            <a:r>
              <a:rPr lang="en-US" altLang="zh-CN" sz="1400" dirty="0" err="1" smtClean="0">
                <a:ea typeface="黑体" pitchFamily="49" charset="-122"/>
              </a:rPr>
              <a:t>Renjun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Scaling up Link Prediction with Ensembles,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WSDM 2016 - </a:t>
            </a:r>
            <a:r>
              <a:rPr lang="en-US" altLang="zh-CN" sz="1400" dirty="0" smtClean="0">
                <a:solidFill>
                  <a:srgbClr val="C00000"/>
                </a:solidFill>
              </a:rPr>
              <a:t>Big Data Algorithms Session</a:t>
            </a:r>
            <a:r>
              <a:rPr lang="en-US" altLang="zh-CN" sz="1400" dirty="0" smtClean="0">
                <a:ea typeface="黑体" pitchFamily="49" charset="-122"/>
              </a:rPr>
              <a:t>.</a:t>
            </a:r>
          </a:p>
          <a:p>
            <a:r>
              <a:rPr lang="en-US" altLang="zh-CN" sz="1400" dirty="0" smtClean="0"/>
              <a:t>Liang </a:t>
            </a:r>
            <a:r>
              <a:rPr lang="en-US" altLang="zh-CN" sz="1400" dirty="0" err="1" smtClean="0"/>
              <a:t>Duan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Shuai</a:t>
            </a:r>
            <a:r>
              <a:rPr lang="en-US" altLang="zh-CN" sz="1400" dirty="0" smtClean="0"/>
              <a:t> Ma*, </a:t>
            </a:r>
            <a:r>
              <a:rPr lang="en-US" altLang="zh-CN" sz="1400" dirty="0" err="1" smtClean="0"/>
              <a:t>Charu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Aggarwal</a:t>
            </a:r>
            <a:r>
              <a:rPr lang="en-US" altLang="zh-CN" sz="1400" dirty="0" smtClean="0"/>
              <a:t>, </a:t>
            </a:r>
            <a:r>
              <a:rPr lang="en-US" altLang="zh-CN" sz="1400" dirty="0" err="1" smtClean="0"/>
              <a:t>Tiejun</a:t>
            </a:r>
            <a:r>
              <a:rPr lang="en-US" altLang="zh-CN" sz="1400" dirty="0" smtClean="0"/>
              <a:t> Ma, and </a:t>
            </a:r>
            <a:r>
              <a:rPr lang="en-US" altLang="zh-CN" sz="1400" dirty="0" err="1" smtClean="0"/>
              <a:t>Jinpeng</a:t>
            </a:r>
            <a:r>
              <a:rPr lang="en-US" altLang="zh-CN" sz="1400" dirty="0" smtClean="0"/>
              <a:t> </a:t>
            </a:r>
            <a:r>
              <a:rPr lang="en-US" altLang="zh-CN" sz="1400" dirty="0" err="1" smtClean="0"/>
              <a:t>Huai</a:t>
            </a:r>
            <a:r>
              <a:rPr lang="en-US" altLang="zh-CN" sz="1400" dirty="0" smtClean="0"/>
              <a:t>, An Ensemble Approach to Link Prediction. </a:t>
            </a:r>
            <a:r>
              <a:rPr lang="en-US" altLang="zh-CN" sz="1400" dirty="0" smtClean="0">
                <a:solidFill>
                  <a:srgbClr val="C00000"/>
                </a:solidFill>
                <a:ea typeface="黑体" pitchFamily="49" charset="-122"/>
              </a:rPr>
              <a:t>TKDE, 29(11): 2402-2416, 2017.</a:t>
            </a:r>
            <a:endParaRPr lang="zh-CN" altLang="en-US" sz="1400" dirty="0" smtClean="0">
              <a:solidFill>
                <a:srgbClr val="C00000"/>
              </a:solidFill>
              <a:ea typeface="黑体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2708920"/>
            <a:ext cx="5489319" cy="537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05260" y="4143380"/>
          <a:ext cx="7924392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1635"/>
                <a:gridCol w="1145299"/>
                <a:gridCol w="2603729"/>
                <a:gridCol w="2603729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小数据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准确性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大数据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</a:rPr>
                        <a:t>效率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YouTube</a:t>
                      </a:r>
                      <a:endParaRPr lang="zh-CN" altLang="en-US" sz="2000" b="1" baseline="30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18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18%</a:t>
                      </a:r>
                      <a:endParaRPr lang="zh-CN" altLang="en-US" sz="2000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Friendster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31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Wikipedia</a:t>
                      </a:r>
                      <a:endParaRPr lang="zh-CN" altLang="en-US" sz="2000" b="1" baseline="30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高</a:t>
                      </a:r>
                      <a:r>
                        <a:rPr lang="en-US" altLang="zh-CN" sz="2000" kern="1200" baseline="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16%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</a:rPr>
                        <a:t>Twitter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快</a:t>
                      </a:r>
                      <a:r>
                        <a:rPr lang="en-US" altLang="zh-CN" sz="2000" b="1" dirty="0" smtClean="0">
                          <a:solidFill>
                            <a:srgbClr val="FF0000"/>
                          </a:solidFill>
                        </a:rPr>
                        <a:t>21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</a:rPr>
                        <a:t>倍</a:t>
                      </a:r>
                      <a:endParaRPr lang="zh-CN" altLang="en-US" sz="2000" b="1" baseline="30000" dirty="0" smtClean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785918" y="5429264"/>
            <a:ext cx="5040560" cy="432048"/>
          </a:xfrm>
          <a:prstGeom prst="rect">
            <a:avLst/>
          </a:prstGeom>
          <a:blipFill dpi="0" rotWithShape="1">
            <a:blip r:embed="rId4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同时提高了准确性和检测效率</a:t>
            </a:r>
            <a:r>
              <a:rPr lang="en-US" altLang="zh-CN" sz="20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grpSp>
        <p:nvGrpSpPr>
          <p:cNvPr id="4" name="组合 27"/>
          <p:cNvGrpSpPr/>
          <p:nvPr/>
        </p:nvGrpSpPr>
        <p:grpSpPr>
          <a:xfrm>
            <a:off x="5076056" y="836712"/>
            <a:ext cx="3888432" cy="1296144"/>
            <a:chOff x="5220072" y="1520788"/>
            <a:chExt cx="3888432" cy="1296144"/>
          </a:xfrm>
        </p:grpSpPr>
        <p:grpSp>
          <p:nvGrpSpPr>
            <p:cNvPr id="5" name="组合 46"/>
            <p:cNvGrpSpPr/>
            <p:nvPr/>
          </p:nvGrpSpPr>
          <p:grpSpPr>
            <a:xfrm>
              <a:off x="5220072" y="1520788"/>
              <a:ext cx="3636404" cy="1296144"/>
              <a:chOff x="4860032" y="1232756"/>
              <a:chExt cx="3636404" cy="1296144"/>
            </a:xfrm>
          </p:grpSpPr>
          <p:sp>
            <p:nvSpPr>
              <p:cNvPr id="10" name="圆柱形 9"/>
              <p:cNvSpPr/>
              <p:nvPr/>
            </p:nvSpPr>
            <p:spPr>
              <a:xfrm>
                <a:off x="4860032" y="1628800"/>
                <a:ext cx="648072" cy="504056"/>
              </a:xfrm>
              <a:prstGeom prst="can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 smtClean="0">
                    <a:solidFill>
                      <a:schemeClr val="tx1"/>
                    </a:solidFill>
                  </a:rPr>
                  <a:t>Data</a:t>
                </a:r>
                <a:endParaRPr lang="zh-CN" altLang="en-US" sz="16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5796136" y="1232756"/>
                <a:ext cx="1152128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smtClean="0">
                    <a:solidFill>
                      <a:schemeClr val="tx1"/>
                    </a:solidFill>
                  </a:rPr>
                  <a:t>1</a:t>
                </a:r>
                <a:endParaRPr lang="zh-CN" altLang="en-US" sz="1400" b="1" baseline="-250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796136" y="2240868"/>
                <a:ext cx="1224136" cy="288032"/>
              </a:xfrm>
              <a:prstGeom prst="ellipse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err="1" smtClean="0">
                    <a:solidFill>
                      <a:schemeClr val="tx1"/>
                    </a:solidFill>
                  </a:rPr>
                  <a:t>sample</a:t>
                </a:r>
                <a:r>
                  <a:rPr lang="en-US" altLang="zh-CN" sz="1400" b="1" baseline="-25000" dirty="0" err="1" smtClean="0">
                    <a:solidFill>
                      <a:schemeClr val="tx1"/>
                    </a:solidFill>
                  </a:rPr>
                  <a:t>n</a:t>
                </a:r>
                <a:endParaRPr lang="zh-CN" altLang="en-US" sz="1600" b="1" baseline="-25000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300192" y="1628800"/>
                <a:ext cx="18002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b="1" dirty="0" smtClean="0">
                    <a:solidFill>
                      <a:srgbClr val="000099"/>
                    </a:solidFill>
                    <a:latin typeface="仿宋" pitchFamily="49" charset="-122"/>
                    <a:ea typeface="仿宋" pitchFamily="49" charset="-122"/>
                  </a:rPr>
                  <a:t>．．．</a:t>
                </a:r>
                <a:endParaRPr lang="zh-CN" altLang="en-US" sz="2400" b="1" dirty="0">
                  <a:solidFill>
                    <a:srgbClr val="000099"/>
                  </a:solidFill>
                  <a:latin typeface="仿宋" pitchFamily="49" charset="-122"/>
                  <a:ea typeface="仿宋" pitchFamily="49" charset="-122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7308304" y="1232757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4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7308304" y="2240869"/>
                <a:ext cx="1008112" cy="28803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1400" b="1" dirty="0" smtClean="0">
                    <a:solidFill>
                      <a:srgbClr val="000099"/>
                    </a:solidFill>
                    <a:latin typeface="+mn-lt"/>
                    <a:ea typeface="+mn-ea"/>
                  </a:rPr>
                  <a:t>Ensemble</a:t>
                </a:r>
                <a:endParaRPr lang="zh-CN" altLang="en-US" sz="1600" b="1" dirty="0" smtClean="0">
                  <a:solidFill>
                    <a:srgbClr val="000099"/>
                  </a:solidFill>
                  <a:latin typeface="+mn-lt"/>
                  <a:ea typeface="+mn-ea"/>
                </a:endParaRPr>
              </a:p>
            </p:txBody>
          </p:sp>
          <p:cxnSp>
            <p:nvCxnSpPr>
              <p:cNvPr id="19" name="直接箭头连接符 18"/>
              <p:cNvCxnSpPr>
                <a:stCxn id="10" idx="4"/>
                <a:endCxn id="12" idx="2"/>
              </p:cNvCxnSpPr>
              <p:nvPr/>
            </p:nvCxnSpPr>
            <p:spPr>
              <a:xfrm>
                <a:off x="5508104" y="1880828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>
                <a:stCxn id="10" idx="4"/>
                <a:endCxn id="11" idx="2"/>
              </p:cNvCxnSpPr>
              <p:nvPr/>
            </p:nvCxnSpPr>
            <p:spPr>
              <a:xfrm flipV="1">
                <a:off x="5508104" y="1376772"/>
                <a:ext cx="288032" cy="5040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11" idx="6"/>
                <a:endCxn id="16" idx="1"/>
              </p:cNvCxnSpPr>
              <p:nvPr/>
            </p:nvCxnSpPr>
            <p:spPr>
              <a:xfrm>
                <a:off x="6948264" y="1376772"/>
                <a:ext cx="360040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stCxn id="12" idx="6"/>
                <a:endCxn id="17" idx="1"/>
              </p:cNvCxnSpPr>
              <p:nvPr/>
            </p:nvCxnSpPr>
            <p:spPr>
              <a:xfrm>
                <a:off x="7020272" y="2384884"/>
                <a:ext cx="288032" cy="1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箭头连接符 39"/>
              <p:cNvCxnSpPr>
                <a:stCxn id="16" idx="3"/>
                <a:endCxn id="25" idx="0"/>
              </p:cNvCxnSpPr>
              <p:nvPr/>
            </p:nvCxnSpPr>
            <p:spPr>
              <a:xfrm>
                <a:off x="8316416" y="1376773"/>
                <a:ext cx="180020" cy="324035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/>
              <p:cNvCxnSpPr>
                <a:stCxn id="17" idx="3"/>
                <a:endCxn id="25" idx="4"/>
              </p:cNvCxnSpPr>
              <p:nvPr/>
            </p:nvCxnSpPr>
            <p:spPr>
              <a:xfrm flipV="1">
                <a:off x="8316416" y="2132856"/>
                <a:ext cx="180020" cy="252029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流程图: 联系 24"/>
            <p:cNvSpPr/>
            <p:nvPr/>
          </p:nvSpPr>
          <p:spPr>
            <a:xfrm>
              <a:off x="8604448" y="1988840"/>
              <a:ext cx="504056" cy="432048"/>
            </a:xfrm>
            <a:prstGeom prst="flowChartConnector">
              <a:avLst/>
            </a:prstGeom>
            <a:solidFill>
              <a:schemeClr val="accent3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zh-CN" sz="1400" b="1" dirty="0" smtClean="0">
                  <a:solidFill>
                    <a:srgbClr val="FF0000"/>
                  </a:solidFill>
                </a:rPr>
                <a:t>max</a:t>
              </a:r>
              <a:endParaRPr lang="zh-CN" altLang="en-US" sz="1400" b="1" dirty="0" smtClean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7"/>
          <p:cNvGrpSpPr>
            <a:grpSpLocks/>
          </p:cNvGrpSpPr>
          <p:nvPr/>
        </p:nvGrpSpPr>
        <p:grpSpPr bwMode="auto">
          <a:xfrm>
            <a:off x="4572000" y="3937000"/>
            <a:ext cx="4300538" cy="2143125"/>
            <a:chOff x="4572000" y="3401220"/>
            <a:chExt cx="4300554" cy="2143125"/>
          </a:xfrm>
        </p:grpSpPr>
        <p:cxnSp>
          <p:nvCxnSpPr>
            <p:cNvPr id="53" name="直接连接符 52">
              <a:extLst>
                <a:ext uri="{FF2B5EF4-FFF2-40B4-BE49-F238E27FC236}"/>
              </a:extLst>
            </p:cNvPr>
            <p:cNvCxnSpPr>
              <a:endCxn id="49" idx="2"/>
            </p:cNvCxnSpPr>
            <p:nvPr/>
          </p:nvCxnSpPr>
          <p:spPr>
            <a:xfrm>
              <a:off x="4572000" y="4502945"/>
              <a:ext cx="2428884" cy="68421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 flipV="1">
              <a:off x="4591050" y="4496595"/>
              <a:ext cx="2409834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/>
              </a:extLst>
            </p:cNvPr>
            <p:cNvCxnSpPr>
              <a:cxnSpLocks/>
              <a:endCxn id="47" idx="2"/>
            </p:cNvCxnSpPr>
            <p:nvPr/>
          </p:nvCxnSpPr>
          <p:spPr>
            <a:xfrm flipV="1">
              <a:off x="4572000" y="3758408"/>
              <a:ext cx="2428884" cy="7445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3" name="组合 21"/>
            <p:cNvGrpSpPr>
              <a:grpSpLocks/>
            </p:cNvGrpSpPr>
            <p:nvPr/>
          </p:nvGrpSpPr>
          <p:grpSpPr bwMode="auto">
            <a:xfrm>
              <a:off x="7000892" y="3401220"/>
              <a:ext cx="1871662" cy="2143125"/>
              <a:chOff x="2143125" y="1000113"/>
              <a:chExt cx="2571751" cy="2143137"/>
            </a:xfrm>
          </p:grpSpPr>
          <p:sp>
            <p:nvSpPr>
              <p:cNvPr id="47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000113"/>
                <a:ext cx="257176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查询近似</a:t>
                </a:r>
                <a:endParaRPr lang="zh-CN" altLang="zh-CN" sz="2500" b="1" kern="0" dirty="0">
                  <a:solidFill>
                    <a:srgbClr val="00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8" name="椭圆 47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1714492"/>
                <a:ext cx="2567399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数据近似</a:t>
                </a:r>
              </a:p>
            </p:txBody>
          </p:sp>
          <p:sp>
            <p:nvSpPr>
              <p:cNvPr id="49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14" y="2428871"/>
                <a:ext cx="2554312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00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数据质量</a:t>
                </a:r>
              </a:p>
            </p:txBody>
          </p:sp>
        </p:grpSp>
      </p:grpSp>
      <p:pic>
        <p:nvPicPr>
          <p:cNvPr id="32" name="Picture 19">
            <a:extLst>
              <a:ext uri="{FF2B5EF4-FFF2-40B4-BE49-F238E27FC236}"/>
            </a:extLst>
          </p:cNvPr>
          <p:cNvPicPr>
            <a:picLocks noChangeArrowheads="1"/>
          </p:cNvPicPr>
          <p:nvPr/>
        </p:nvPicPr>
        <p:blipFill>
          <a:blip r:embed="rId3" cstate="print">
            <a:lum/>
          </a:blip>
          <a:srcRect/>
          <a:stretch>
            <a:fillRect/>
          </a:stretch>
        </p:blipFill>
        <p:spPr bwMode="auto">
          <a:xfrm>
            <a:off x="3275374" y="989915"/>
            <a:ext cx="2403648" cy="972000"/>
          </a:xfrm>
          <a:prstGeom prst="roundRect">
            <a:avLst/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33" name="矩形 32">
            <a:extLst>
              <a:ext uri="{FF2B5EF4-FFF2-40B4-BE49-F238E27FC236}"/>
            </a:extLst>
          </p:cNvPr>
          <p:cNvSpPr/>
          <p:nvPr/>
        </p:nvSpPr>
        <p:spPr bwMode="auto">
          <a:xfrm>
            <a:off x="3122613" y="1971675"/>
            <a:ext cx="2771775" cy="1814513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联邦大数据战略</a:t>
            </a:r>
            <a:endParaRPr lang="en-US" altLang="zh-CN" sz="2800" kern="0" dirty="0"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anose="020B0604020202020204" pitchFamily="34" charset="-122"/>
                <a:ea typeface="黑体" pitchFamily="49" charset="-122"/>
              </a:rPr>
              <a:t>与美国情报战略</a:t>
            </a:r>
            <a:endParaRPr lang="zh-CN" altLang="en-US" sz="28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4" name="矩形 33">
            <a:extLst>
              <a:ext uri="{FF2B5EF4-FFF2-40B4-BE49-F238E27FC236}"/>
            </a:extLst>
          </p:cNvPr>
          <p:cNvSpPr/>
          <p:nvPr/>
        </p:nvSpPr>
        <p:spPr bwMode="auto">
          <a:xfrm>
            <a:off x="6118225" y="1971675"/>
            <a:ext cx="2771775" cy="954088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大数据产业推动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solidFill>
                  <a:sysClr val="windowText" lastClr="000000"/>
                </a:solidFill>
                <a:latin typeface="Arial Unicode MS" panose="020B0604020202020204" pitchFamily="34" charset="-122"/>
                <a:ea typeface="黑体" pitchFamily="49" charset="-122"/>
              </a:rPr>
              <a:t>全球经济发展</a:t>
            </a:r>
            <a:endParaRPr lang="en-US" altLang="zh-CN" sz="2800" kern="0" dirty="0">
              <a:solidFill>
                <a:sysClr val="windowText" lastClr="000000"/>
              </a:solidFill>
              <a:latin typeface="Arial Unicode MS" panose="020B0604020202020204" pitchFamily="34" charset="-122"/>
              <a:ea typeface="黑体" pitchFamily="49" charset="-122"/>
            </a:endParaRPr>
          </a:p>
        </p:txBody>
      </p:sp>
      <p:sp>
        <p:nvSpPr>
          <p:cNvPr id="66566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/>
            <a:fld id="{F646D606-AB9B-4D86-9373-DBBE4F9560C6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 eaLnBrk="1" hangingPunct="1"/>
              <a:t>17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/>
            </a:extLst>
          </p:cNvPr>
          <p:cNvSpPr/>
          <p:nvPr/>
        </p:nvSpPr>
        <p:spPr bwMode="auto">
          <a:xfrm>
            <a:off x="125413" y="1985963"/>
            <a:ext cx="2771775" cy="1814512"/>
          </a:xfrm>
          <a:prstGeom prst="rect">
            <a:avLst/>
          </a:prstGeom>
        </p:spPr>
        <p:txBody>
          <a:bodyPr lIns="36000" rIns="3600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国家大数据战略</a:t>
            </a:r>
            <a:endParaRPr lang="en-US" altLang="zh-CN" sz="2800" kern="0" dirty="0">
              <a:latin typeface="Arial Unicode MS" pitchFamily="34" charset="-122"/>
              <a:ea typeface="黑体" pitchFamily="49" charset="-122"/>
              <a:cs typeface="Arial" pitchFamily="34" charset="0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kern="0" dirty="0">
                <a:latin typeface="Arial Unicode MS" pitchFamily="34" charset="-122"/>
                <a:ea typeface="黑体" pitchFamily="49" charset="-122"/>
                <a:cs typeface="Arial" pitchFamily="34" charset="0"/>
              </a:rPr>
              <a:t>与网络强国建设</a:t>
            </a:r>
          </a:p>
        </p:txBody>
      </p:sp>
      <p:cxnSp>
        <p:nvCxnSpPr>
          <p:cNvPr id="25" name="直接连接符 24">
            <a:extLst>
              <a:ext uri="{FF2B5EF4-FFF2-40B4-BE49-F238E27FC236}"/>
            </a:extLst>
          </p:cNvPr>
          <p:cNvCxnSpPr/>
          <p:nvPr/>
        </p:nvCxnSpPr>
        <p:spPr>
          <a:xfrm>
            <a:off x="-30163" y="2892425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4" cstate="print">
            <a:lum bright="15000" contrast="30000"/>
          </a:blip>
          <a:stretch>
            <a:fillRect/>
          </a:stretch>
        </p:blipFill>
        <p:spPr>
          <a:xfrm>
            <a:off x="143738" y="989915"/>
            <a:ext cx="2739394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/>
            </a:extLst>
          </p:cNvPr>
          <p:cNvPicPr>
            <a:picLocks noChangeAspect="1"/>
          </p:cNvPicPr>
          <p:nvPr/>
        </p:nvPicPr>
        <p:blipFill>
          <a:blip r:embed="rId5" cstate="print">
            <a:lum/>
          </a:blip>
          <a:stretch>
            <a:fillRect/>
          </a:stretch>
        </p:blipFill>
        <p:spPr>
          <a:xfrm>
            <a:off x="6071264" y="975742"/>
            <a:ext cx="2959333" cy="972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7" name="标题 1">
            <a:extLst>
              <a:ext uri="{FF2B5EF4-FFF2-40B4-BE49-F238E27FC236}"/>
            </a:extLst>
          </p:cNvPr>
          <p:cNvSpPr txBox="1">
            <a:spLocks/>
          </p:cNvSpPr>
          <p:nvPr/>
        </p:nvSpPr>
        <p:spPr bwMode="auto">
          <a:xfrm>
            <a:off x="285750" y="71438"/>
            <a:ext cx="8358188" cy="796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zh-CN" altLang="en-US" sz="3600" b="1" kern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cs typeface="+mj-cs"/>
              </a:rPr>
              <a:t>研究方向面临的机遇与挑战</a:t>
            </a:r>
          </a:p>
        </p:txBody>
      </p:sp>
      <p:grpSp>
        <p:nvGrpSpPr>
          <p:cNvPr id="6" name="组合 75"/>
          <p:cNvGrpSpPr>
            <a:grpSpLocks/>
          </p:cNvGrpSpPr>
          <p:nvPr/>
        </p:nvGrpSpPr>
        <p:grpSpPr bwMode="auto">
          <a:xfrm>
            <a:off x="214313" y="3937000"/>
            <a:ext cx="4357687" cy="2143125"/>
            <a:chOff x="214282" y="3401220"/>
            <a:chExt cx="4357718" cy="2143125"/>
          </a:xfrm>
        </p:grpSpPr>
        <p:cxnSp>
          <p:nvCxnSpPr>
            <p:cNvPr id="63" name="直接连接符 62">
              <a:extLst>
                <a:ext uri="{FF2B5EF4-FFF2-40B4-BE49-F238E27FC236}"/>
              </a:extLst>
            </p:cNvPr>
            <p:cNvCxnSpPr>
              <a:endCxn id="43" idx="6"/>
            </p:cNvCxnSpPr>
            <p:nvPr/>
          </p:nvCxnSpPr>
          <p:spPr>
            <a:xfrm rot="10800000" flipV="1">
              <a:off x="2073257" y="4501358"/>
              <a:ext cx="2498743" cy="68580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/>
              </a:extLst>
            </p:cNvPr>
            <p:cNvCxnSpPr>
              <a:cxnSpLocks/>
              <a:endCxn id="42" idx="6"/>
            </p:cNvCxnSpPr>
            <p:nvPr/>
          </p:nvCxnSpPr>
          <p:spPr>
            <a:xfrm rot="10800000">
              <a:off x="2082782" y="4501358"/>
              <a:ext cx="2489218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/>
              </a:extLst>
            </p:cNvPr>
            <p:cNvCxnSpPr>
              <a:cxnSpLocks/>
              <a:endCxn id="41" idx="6"/>
            </p:cNvCxnSpPr>
            <p:nvPr/>
          </p:nvCxnSpPr>
          <p:spPr>
            <a:xfrm rot="10800000">
              <a:off x="2085957" y="3758408"/>
              <a:ext cx="2486043" cy="74295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" name="组合 21"/>
            <p:cNvGrpSpPr>
              <a:grpSpLocks/>
            </p:cNvGrpSpPr>
            <p:nvPr/>
          </p:nvGrpSpPr>
          <p:grpSpPr bwMode="auto">
            <a:xfrm>
              <a:off x="214282" y="3401220"/>
              <a:ext cx="1871664" cy="2143125"/>
              <a:chOff x="2143125" y="1000113"/>
              <a:chExt cx="2571752" cy="2143137"/>
            </a:xfrm>
          </p:grpSpPr>
          <p:sp>
            <p:nvSpPr>
              <p:cNvPr id="41" name="椭圆 4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000113"/>
                <a:ext cx="257176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任务感知</a:t>
                </a:r>
                <a:endParaRPr lang="zh-CN" altLang="zh-CN" sz="2500" b="1" kern="0" dirty="0">
                  <a:solidFill>
                    <a:srgbClr val="FF0000"/>
                  </a:solidFill>
                  <a:latin typeface="Arial Unicode MS" panose="020B0604020202020204" pitchFamily="34" charset="-122"/>
                  <a:ea typeface="黑体" pitchFamily="49" charset="-122"/>
                </a:endParaRPr>
              </a:p>
            </p:txBody>
          </p:sp>
          <p:sp>
            <p:nvSpPr>
              <p:cNvPr id="42" name="椭圆 41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1714492"/>
                <a:ext cx="2567404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数据感知</a:t>
                </a:r>
              </a:p>
            </p:txBody>
          </p:sp>
          <p:sp>
            <p:nvSpPr>
              <p:cNvPr id="43" name="椭圆 36">
                <a:extLst>
                  <a:ext uri="{FF2B5EF4-FFF2-40B4-BE49-F238E27FC236}"/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125" y="2428871"/>
                <a:ext cx="2554317" cy="714379"/>
              </a:xfrm>
              <a:prstGeom prst="ellipse">
                <a:avLst/>
              </a:prstGeom>
              <a:solidFill>
                <a:srgbClr val="FFFFFF"/>
              </a:solidFill>
              <a:ln w="158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0" rIns="0" bIns="0"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500" b="1" kern="0" dirty="0">
                    <a:solidFill>
                      <a:srgbClr val="FF0000"/>
                    </a:solidFill>
                    <a:latin typeface="Arial Unicode MS" panose="020B0604020202020204" pitchFamily="34" charset="-122"/>
                    <a:ea typeface="黑体" pitchFamily="49" charset="-122"/>
                  </a:rPr>
                  <a:t>新型存储</a:t>
                </a:r>
              </a:p>
            </p:txBody>
          </p:sp>
        </p:grpSp>
      </p:grpSp>
      <p:sp>
        <p:nvSpPr>
          <p:cNvPr id="45" name="椭圆 44">
            <a:extLst>
              <a:ext uri="{FF2B5EF4-FFF2-40B4-BE49-F238E27FC236}"/>
            </a:extLst>
          </p:cNvPr>
          <p:cNvSpPr/>
          <p:nvPr/>
        </p:nvSpPr>
        <p:spPr>
          <a:xfrm>
            <a:off x="3643313" y="4108450"/>
            <a:ext cx="1800225" cy="1798638"/>
          </a:xfrm>
          <a:prstGeom prst="ellipse">
            <a:avLst/>
          </a:prstGeom>
          <a:solidFill>
            <a:srgbClr val="E2FBFE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大数据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近似</a:t>
            </a:r>
            <a:endParaRPr lang="en-US" altLang="zh-CN" sz="2500" b="1" dirty="0">
              <a:solidFill>
                <a:srgbClr val="FF0000"/>
              </a:solidFill>
              <a:latin typeface="Arial Unicode MS" panose="020B0604020202020204" pitchFamily="34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500" b="1" dirty="0">
                <a:solidFill>
                  <a:srgbClr val="FF0000"/>
                </a:solidFill>
                <a:latin typeface="Arial Unicode MS" panose="020B0604020202020204" pitchFamily="34" charset="-122"/>
              </a:rPr>
              <a:t>计算</a:t>
            </a:r>
          </a:p>
        </p:txBody>
      </p:sp>
      <p:grpSp>
        <p:nvGrpSpPr>
          <p:cNvPr id="8" name="组合 90"/>
          <p:cNvGrpSpPr>
            <a:grpSpLocks/>
          </p:cNvGrpSpPr>
          <p:nvPr/>
        </p:nvGrpSpPr>
        <p:grpSpPr bwMode="auto">
          <a:xfrm>
            <a:off x="63500" y="2976563"/>
            <a:ext cx="9023350" cy="3830637"/>
            <a:chOff x="64206" y="2969432"/>
            <a:chExt cx="9022756" cy="3830992"/>
          </a:xfrm>
        </p:grpSpPr>
        <p:grpSp>
          <p:nvGrpSpPr>
            <p:cNvPr id="9" name="组合 85"/>
            <p:cNvGrpSpPr>
              <a:grpSpLocks/>
            </p:cNvGrpSpPr>
            <p:nvPr/>
          </p:nvGrpSpPr>
          <p:grpSpPr bwMode="auto">
            <a:xfrm>
              <a:off x="5715008" y="3657714"/>
              <a:ext cx="2962296" cy="3142710"/>
              <a:chOff x="415896" y="3142848"/>
              <a:chExt cx="2962296" cy="3142710"/>
            </a:xfrm>
          </p:grpSpPr>
          <p:sp>
            <p:nvSpPr>
              <p:cNvPr id="66577" name="矩形 60"/>
              <p:cNvSpPr>
                <a:spLocks noChangeArrowheads="1"/>
              </p:cNvSpPr>
              <p:nvPr/>
            </p:nvSpPr>
            <p:spPr bwMode="auto">
              <a:xfrm>
                <a:off x="1273152" y="3142848"/>
                <a:ext cx="1441460" cy="477054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lIns="36000" rIns="36000"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难</a:t>
                </a:r>
                <a:r>
                  <a:rPr lang="zh-CN" altLang="en-US" sz="2500" b="1">
                    <a:latin typeface="Arial Unicode MS" pitchFamily="34" charset="-122"/>
                    <a:ea typeface="黑体" pitchFamily="49" charset="-122"/>
                  </a:rPr>
                  <a:t>解实例</a:t>
                </a:r>
                <a:endParaRPr lang="en-US" altLang="zh-CN" sz="2500" b="1">
                  <a:latin typeface="Arial Unicode MS" pitchFamily="34" charset="-122"/>
                  <a:ea typeface="黑体" pitchFamily="49" charset="-122"/>
                </a:endParaRPr>
              </a:p>
            </p:txBody>
          </p:sp>
          <p:pic>
            <p:nvPicPr>
              <p:cNvPr id="66578" name="Picture 4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571490" y="3578226"/>
                <a:ext cx="2571750" cy="1862138"/>
              </a:xfrm>
              <a:prstGeom prst="rect">
                <a:avLst/>
              </a:prstGeom>
              <a:noFill/>
              <a:ln w="12700">
                <a:solidFill>
                  <a:srgbClr val="0000FF"/>
                </a:solidFill>
                <a:miter lim="800000"/>
                <a:headEnd/>
                <a:tailEnd/>
              </a:ln>
            </p:spPr>
          </p:pic>
          <p:sp>
            <p:nvSpPr>
              <p:cNvPr id="80" name="矩形 7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265479" y="3623074"/>
                <a:ext cx="1449292" cy="17638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500" dirty="0">
                  <a:solidFill>
                    <a:srgbClr val="FFFFFF"/>
                  </a:solidFill>
                  <a:latin typeface="Arial Unicode MS" panose="020B0604020202020204" pitchFamily="34" charset="-122"/>
                </a:endParaRPr>
              </a:p>
            </p:txBody>
          </p:sp>
          <p:sp>
            <p:nvSpPr>
              <p:cNvPr id="66580" name="矩形 71"/>
              <p:cNvSpPr>
                <a:spLocks noChangeArrowheads="1"/>
              </p:cNvSpPr>
              <p:nvPr/>
            </p:nvSpPr>
            <p:spPr bwMode="auto">
              <a:xfrm>
                <a:off x="2449498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  <p:sp>
            <p:nvSpPr>
              <p:cNvPr id="66581" name="矩形 71"/>
              <p:cNvSpPr>
                <a:spLocks noChangeArrowheads="1"/>
              </p:cNvSpPr>
              <p:nvPr/>
            </p:nvSpPr>
            <p:spPr bwMode="auto">
              <a:xfrm>
                <a:off x="415896" y="5423784"/>
                <a:ext cx="928694" cy="8617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hangingPunct="1"/>
                <a:r>
                  <a:rPr lang="zh-CN" altLang="en-US" sz="2500" b="1">
                    <a:solidFill>
                      <a:srgbClr val="FF0000"/>
                    </a:solidFill>
                    <a:latin typeface="Arial Unicode MS" pitchFamily="34" charset="-122"/>
                    <a:ea typeface="黑体" pitchFamily="49" charset="-122"/>
                  </a:rPr>
                  <a:t>易</a:t>
                </a:r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解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  <a:p>
                <a:pPr algn="ctr" eaLnBrk="1" hangingPunct="1"/>
                <a:r>
                  <a:rPr lang="zh-CN" altLang="en-US" sz="2500" b="1">
                    <a:solidFill>
                      <a:srgbClr val="000000"/>
                    </a:solidFill>
                    <a:latin typeface="Arial Unicode MS" pitchFamily="34" charset="-122"/>
                    <a:ea typeface="黑体" pitchFamily="49" charset="-122"/>
                  </a:rPr>
                  <a:t>实例</a:t>
                </a:r>
                <a:endParaRPr lang="en-US" altLang="zh-CN" sz="2500" b="1">
                  <a:solidFill>
                    <a:srgbClr val="000000"/>
                  </a:solidFill>
                  <a:latin typeface="Arial Unicode MS" pitchFamily="34" charset="-122"/>
                  <a:ea typeface="黑体" pitchFamily="49" charset="-122"/>
                </a:endParaRPr>
              </a:p>
            </p:txBody>
          </p:sp>
        </p:grpSp>
        <p:sp>
          <p:nvSpPr>
            <p:cNvPr id="90" name="Rectangle 9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4206" y="2969432"/>
              <a:ext cx="9022756" cy="616007"/>
            </a:xfrm>
            <a:prstGeom prst="roundRect">
              <a:avLst>
                <a:gd name="adj" fmla="val 28372"/>
              </a:avLst>
            </a:prstGeom>
            <a:solidFill>
              <a:srgbClr val="E2FBFE"/>
            </a:solidFill>
            <a:ln w="12700" cmpd="thickThin">
              <a:solidFill>
                <a:srgbClr val="FF0000"/>
              </a:solidFill>
              <a:miter lim="800000"/>
              <a:headEnd/>
              <a:tailEnd/>
            </a:ln>
          </p:spPr>
          <p:txBody>
            <a:bodyPr lIns="36000" rIns="36000" anchor="ctr"/>
            <a:lstStyle/>
            <a:p>
              <a:pPr marL="342900" indent="-342900" algn="ctr">
                <a:lnSpc>
                  <a:spcPct val="110000"/>
                </a:lnSpc>
                <a:spcBef>
                  <a:spcPts val="600"/>
                </a:spcBef>
                <a:defRPr/>
              </a:pPr>
              <a:r>
                <a:rPr lang="zh-CN" altLang="en-US" sz="2500" b="1" kern="0" dirty="0">
                  <a:latin typeface="Arial Unicode MS" pitchFamily="34" charset="-122"/>
                  <a:ea typeface="+mn-ea"/>
                </a:rPr>
                <a:t>普遍存在以难解易？难易实例的分离线？近似计算难解实例？</a:t>
              </a:r>
            </a:p>
          </p:txBody>
        </p:sp>
      </p:grpSp>
    </p:spTree>
  </p:cSld>
  <p:clrMapOvr>
    <a:masterClrMapping/>
  </p:clrMapOvr>
  <p:transition advTm="193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1032121"/>
            <a:ext cx="8394698" cy="10333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Relation Extraction (RE)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Crucial role for many knowledge based applications </a:t>
            </a:r>
            <a:endParaRPr lang="en-US" altLang="zh-CN" dirty="0">
              <a:latin typeface="Arial" panose="020B0604020202020204" pitchFamily="34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1031" y="2046892"/>
            <a:ext cx="1333961" cy="133396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93060" y="2045805"/>
            <a:ext cx="2228321" cy="1335600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>
          <a:xfrm>
            <a:off x="374651" y="4444156"/>
            <a:ext cx="8394698" cy="22864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Global RE as a constrained optimization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Resolve conflict decisions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Utilize the dependencies among extracted facts </a:t>
            </a:r>
          </a:p>
          <a:p>
            <a:pPr lvl="1">
              <a:lnSpc>
                <a:spcPct val="110000"/>
              </a:lnSpc>
            </a:pPr>
            <a:r>
              <a:rPr lang="en-US" altLang="zh-CN" dirty="0" smtClean="0">
                <a:latin typeface="Arial" panose="020B0604020202020204" pitchFamily="34" charset="0"/>
              </a:rPr>
              <a:t>Be solved </a:t>
            </a:r>
            <a:r>
              <a:rPr lang="en-US" altLang="zh-CN" dirty="0">
                <a:latin typeface="Arial" panose="020B0604020202020204" pitchFamily="34" charset="0"/>
              </a:rPr>
              <a:t>by </a:t>
            </a:r>
            <a:r>
              <a:rPr lang="en-US" altLang="zh-CN" dirty="0" smtClean="0">
                <a:latin typeface="Arial" panose="020B0604020202020204" pitchFamily="34" charset="0"/>
              </a:rPr>
              <a:t>mature optimization models</a:t>
            </a:r>
          </a:p>
          <a:p>
            <a:pPr marL="504000" lvl="2" indent="0">
              <a:lnSpc>
                <a:spcPct val="110000"/>
              </a:lnSpc>
              <a:buNone/>
            </a:pPr>
            <a:r>
              <a:rPr lang="en-US" altLang="zh-CN" sz="2000" dirty="0" smtClean="0">
                <a:latin typeface="Arial" panose="020B0604020202020204" pitchFamily="34" charset="0"/>
              </a:rPr>
              <a:t>e.g. </a:t>
            </a:r>
            <a:r>
              <a:rPr lang="en-US" altLang="zh-CN" sz="2000" dirty="0"/>
              <a:t>integer linear programming </a:t>
            </a:r>
            <a:r>
              <a:rPr lang="en-US" altLang="zh-CN" sz="2000" dirty="0" smtClean="0"/>
              <a:t>(ILP)</a:t>
            </a:r>
            <a:endParaRPr lang="en-US" altLang="zh-CN" sz="2000" dirty="0">
              <a:latin typeface="Arial" panose="020B0604020202020204" pitchFamily="34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>
          <a:xfrm>
            <a:off x="354015" y="3475352"/>
            <a:ext cx="8394698" cy="8564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0000"/>
              </a:lnSpc>
            </a:pPr>
            <a:r>
              <a:rPr lang="en-US" altLang="zh-CN" sz="2800" dirty="0" smtClean="0"/>
              <a:t>Two </a:t>
            </a:r>
            <a:r>
              <a:rPr lang="en-US" altLang="zh-CN" sz="2800" dirty="0"/>
              <a:t>types of relation </a:t>
            </a:r>
            <a:r>
              <a:rPr lang="en-US" altLang="zh-CN" sz="2800" dirty="0" smtClean="0"/>
              <a:t>extractors:</a:t>
            </a:r>
            <a:endParaRPr lang="en-US" altLang="zh-CN" sz="2600" dirty="0" smtClean="0">
              <a:latin typeface="Arial" panose="020B0604020202020204" pitchFamily="34" charset="0"/>
            </a:endParaRPr>
          </a:p>
          <a:p>
            <a:pPr marL="252000" lvl="1" indent="0">
              <a:lnSpc>
                <a:spcPct val="110000"/>
              </a:lnSpc>
              <a:buNone/>
            </a:pPr>
            <a:r>
              <a:rPr lang="en-US" altLang="zh-CN" sz="2200" dirty="0" smtClean="0">
                <a:latin typeface="Arial" panose="020B0604020202020204" pitchFamily="34" charset="0"/>
              </a:rPr>
              <a:t>    local (based on sentences) and global (based on corpora)</a:t>
            </a:r>
            <a:endParaRPr lang="en-US" altLang="zh-CN" sz="2200" dirty="0">
              <a:solidFill>
                <a:srgbClr val="00008B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89449" y="2045253"/>
            <a:ext cx="1523869" cy="13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17231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74651" y="928670"/>
            <a:ext cx="8394698" cy="17754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smtClean="0">
                <a:latin typeface="Arial" panose="020B0604020202020204" pitchFamily="34" charset="0"/>
              </a:rPr>
              <a:t>Challenges of Integer Linear Programming </a:t>
            </a:r>
            <a:r>
              <a:rPr lang="en-US" altLang="zh-CN" sz="2400" b="1" dirty="0">
                <a:latin typeface="Arial" panose="020B0604020202020204" pitchFamily="34" charset="0"/>
              </a:rPr>
              <a:t>for </a:t>
            </a:r>
            <a:r>
              <a:rPr lang="en-US" altLang="zh-CN" sz="2400" b="1" dirty="0" smtClean="0">
                <a:latin typeface="Arial" panose="020B0604020202020204" pitchFamily="34" charset="0"/>
              </a:rPr>
              <a:t>RE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too much computing time and memory </a:t>
            </a:r>
            <a:r>
              <a:rPr lang="en-US" altLang="zh-CN" dirty="0" smtClean="0">
                <a:latin typeface="Arial" panose="020B0604020202020204" pitchFamily="34" charset="0"/>
              </a:rPr>
              <a:t>of ILP with voluminous variables </a:t>
            </a:r>
            <a:r>
              <a:rPr lang="en-US" altLang="zh-CN" dirty="0">
                <a:latin typeface="Arial" panose="020B0604020202020204" pitchFamily="34" charset="0"/>
              </a:rPr>
              <a:t>and </a:t>
            </a:r>
            <a:r>
              <a:rPr lang="en-US" altLang="zh-CN" dirty="0" smtClean="0">
                <a:latin typeface="Arial" panose="020B0604020202020204" pitchFamily="34" charset="0"/>
              </a:rPr>
              <a:t>constraints</a:t>
            </a:r>
          </a:p>
          <a:p>
            <a:pPr lvl="1">
              <a:lnSpc>
                <a:spcPct val="120000"/>
              </a:lnSpc>
            </a:pPr>
            <a:r>
              <a:rPr lang="en-US" altLang="zh-CN" dirty="0">
                <a:latin typeface="Arial" panose="020B0604020202020204" pitchFamily="34" charset="0"/>
              </a:rPr>
              <a:t>Redundant information </a:t>
            </a:r>
            <a:r>
              <a:rPr lang="en-US" altLang="zh-CN" dirty="0" smtClean="0">
                <a:latin typeface="Arial" panose="020B0604020202020204" pitchFamily="34" charset="0"/>
              </a:rPr>
              <a:t>are common, but needs </a:t>
            </a:r>
            <a:r>
              <a:rPr lang="en-US" altLang="zh-CN" dirty="0">
                <a:latin typeface="Arial" panose="020B0604020202020204" pitchFamily="34" charset="0"/>
              </a:rPr>
              <a:t>to be encoded cautiously</a:t>
            </a: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700404596"/>
              </p:ext>
            </p:extLst>
          </p:nvPr>
        </p:nvGraphicFramePr>
        <p:xfrm>
          <a:off x="900113" y="2643182"/>
          <a:ext cx="7351973" cy="85360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937544"/>
                <a:gridCol w="1692797"/>
                <a:gridCol w="1860816"/>
                <a:gridCol w="1860816"/>
              </a:tblGrid>
              <a:tr h="43717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#Mentions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#Entity Pairs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#Subjects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#Objects 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alpha val="99000"/>
                      </a:schemeClr>
                    </a:solid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53162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30864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11360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9709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mc="http://schemas.openxmlformats.org/markup-compatibility/2006" xmlns:a14="http://schemas.microsoft.com/office/drawing/2010/main" xmlns="" xmlns:p14="http://schemas.microsoft.com/office/powerpoint/2010/main" val="490147658"/>
              </p:ext>
            </p:extLst>
          </p:nvPr>
        </p:nvGraphicFramePr>
        <p:xfrm>
          <a:off x="900113" y="3548464"/>
          <a:ext cx="7374456" cy="1747246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1301032"/>
                <a:gridCol w="1301032"/>
                <a:gridCol w="1136687"/>
                <a:gridCol w="1136687"/>
                <a:gridCol w="1249509"/>
                <a:gridCol w="1249509"/>
              </a:tblGrid>
              <a:tr h="914400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Entity</a:t>
                      </a:r>
                    </a:p>
                    <a:p>
                      <a:pPr algn="ctr"/>
                      <a:r>
                        <a:rPr lang="en-US" altLang="zh-CN" dirty="0" smtClean="0"/>
                        <a:t>Pairs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Subjects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Ratio of Objects mentioned</a:t>
                      </a:r>
                    </a:p>
                    <a:p>
                      <a:pPr algn="ctr"/>
                      <a:r>
                        <a:rPr lang="en-US" altLang="zh-CN" dirty="0" smtClean="0"/>
                        <a:t>multiple times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</a:tr>
              <a:tr h="416423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467" t="-224638" r="-466822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100939" t="-224638" r="-369014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228877" t="-224638" r="-3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28877" t="-224638" r="-220321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blipFill rotWithShape="0">
                      <a:blip r:embed="rId3"/>
                      <a:stretch>
                        <a:fillRect l="-391220" t="-224638" r="-100976" b="-11884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blipFill rotWithShape="0">
                      <a:blip r:embed="rId3"/>
                      <a:stretch>
                        <a:fillRect l="-491220" t="-224638" r="-976" b="-118841"/>
                      </a:stretch>
                    </a:blipFill>
                  </a:tcPr>
                </a:tc>
              </a:tr>
              <a:tr h="4164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8.92%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3.97%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25.62%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i="0" dirty="0" smtClean="0"/>
                        <a:t>14.01%</a:t>
                      </a:r>
                      <a:endParaRPr lang="zh-CN" altLang="en-US" sz="20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25.15%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13.91%</a:t>
                      </a:r>
                      <a:endParaRPr lang="zh-CN" altLang="en-US" sz="2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内容占位符 2"/>
          <p:cNvSpPr txBox="1">
            <a:spLocks/>
          </p:cNvSpPr>
          <p:nvPr/>
        </p:nvSpPr>
        <p:spPr>
          <a:xfrm>
            <a:off x="331106" y="5357826"/>
            <a:ext cx="8246838" cy="928694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24000" indent="-324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0080"/>
              </a:buClr>
              <a:buSzPct val="70000"/>
              <a:buFont typeface="Wingdings" panose="05000000000000000000" pitchFamily="2" charset="2"/>
              <a:buChar char="Ø"/>
              <a:defRPr sz="2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540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79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Wingdings" panose="05000000000000000000" pitchFamily="2" charset="2"/>
              <a:buChar char="ü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1152000" indent="-288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0080"/>
              </a:buClr>
              <a:buFont typeface="宋体" panose="02010600030101010101" pitchFamily="2" charset="-122"/>
              <a:buChar char="‐"/>
              <a:defRPr sz="2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70000"/>
              </a:lnSpc>
            </a:pPr>
            <a:r>
              <a:rPr lang="en-US" altLang="zh-CN" sz="2000" b="1" dirty="0" smtClean="0">
                <a:latin typeface="Arial" panose="020B0604020202020204" pitchFamily="34" charset="0"/>
              </a:rPr>
              <a:t>Redundancies Types</a:t>
            </a:r>
            <a:endParaRPr lang="en-US" altLang="zh-CN" sz="2000" b="1" dirty="0">
              <a:latin typeface="Arial" panose="020B0604020202020204" pitchFamily="34" charset="0"/>
            </a:endParaRPr>
          </a:p>
          <a:p>
            <a:pPr marL="594900" lvl="1" indent="-342900"/>
            <a:r>
              <a:rPr lang="en-US" altLang="zh-CN" sz="2000" dirty="0">
                <a:latin typeface="Arial" panose="020B0604020202020204" pitchFamily="34" charset="0"/>
              </a:rPr>
              <a:t>S-O </a:t>
            </a:r>
            <a:r>
              <a:rPr lang="en-US" altLang="zh-CN" sz="2000" dirty="0" smtClean="0">
                <a:latin typeface="Arial" panose="020B0604020202020204" pitchFamily="34" charset="0"/>
              </a:rPr>
              <a:t>redundancies; S-R redundancies; </a:t>
            </a:r>
          </a:p>
          <a:p>
            <a:pPr marL="594900" lvl="1" indent="-342900"/>
            <a:r>
              <a:rPr lang="en-US" altLang="zh-CN" sz="2000" dirty="0" smtClean="0">
                <a:latin typeface="Arial" panose="020B0604020202020204" pitchFamily="34" charset="0"/>
              </a:rPr>
              <a:t>O-R redundancies; R </a:t>
            </a:r>
            <a:r>
              <a:rPr lang="en-US" altLang="zh-CN" sz="2000" dirty="0">
                <a:latin typeface="Arial" panose="020B0604020202020204" pitchFamily="34" charset="0"/>
              </a:rPr>
              <a:t>redundancies</a:t>
            </a:r>
            <a:endParaRPr lang="en-US" altLang="zh-CN" sz="2000" dirty="0" smtClean="0">
              <a:latin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1031051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en-US" altLang="zh-CN" sz="1400" dirty="0" smtClean="0">
              <a:solidFill>
                <a:srgbClr val="C00000"/>
              </a:solidFill>
              <a:ea typeface="黑体" pitchFamily="49" charset="-122"/>
            </a:endParaRPr>
          </a:p>
          <a:p>
            <a:pPr>
              <a:spcBef>
                <a:spcPts val="600"/>
              </a:spcBef>
            </a:pPr>
            <a:r>
              <a:rPr lang="en-US" altLang="zh-CN" sz="1400" dirty="0" smtClean="0">
                <a:ea typeface="黑体" pitchFamily="49" charset="-122"/>
              </a:rPr>
              <a:t/>
            </a:r>
            <a:br>
              <a:rPr lang="en-US" altLang="zh-CN" sz="1400" dirty="0" smtClean="0">
                <a:ea typeface="黑体" pitchFamily="49" charset="-122"/>
              </a:rPr>
            </a:br>
            <a:r>
              <a:rPr lang="en-US" altLang="zh-CN" sz="1400" dirty="0" smtClean="0">
                <a:ea typeface="黑体" pitchFamily="49" charset="-122"/>
              </a:rPr>
              <a:t>, </a:t>
            </a:r>
            <a:r>
              <a:rPr lang="en-US" altLang="zh-CN" sz="1400" dirty="0" err="1" smtClean="0">
                <a:ea typeface="黑体" pitchFamily="49" charset="-122"/>
              </a:rPr>
              <a:t>Wanpracha</a:t>
            </a:r>
            <a:r>
              <a:rPr lang="en-US" altLang="zh-CN" sz="1400" dirty="0" smtClean="0">
                <a:ea typeface="黑体" pitchFamily="49" charset="-122"/>
              </a:rPr>
              <a:t> Art </a:t>
            </a:r>
            <a:r>
              <a:rPr lang="en-US" altLang="zh-CN" sz="1400" dirty="0" err="1" smtClean="0">
                <a:ea typeface="黑体" pitchFamily="49" charset="-122"/>
              </a:rPr>
              <a:t>Chaovalitwongse</a:t>
            </a:r>
            <a:r>
              <a:rPr lang="en-US" altLang="zh-CN" sz="1400" dirty="0" smtClean="0">
                <a:ea typeface="黑体" pitchFamily="49" charset="-122"/>
              </a:rPr>
              <a:t>. A novel link prediction approach for scale-free networks. WWW  2014.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xmlns="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国家重点基础研究发展计划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350" y="836712"/>
            <a:ext cx="8645138" cy="2160240"/>
          </a:xfrm>
        </p:spPr>
        <p:txBody>
          <a:bodyPr/>
          <a:lstStyle/>
          <a:p>
            <a:r>
              <a:rPr lang="zh-CN" altLang="en-US" sz="2800" dirty="0" smtClean="0"/>
              <a:t>网络信息空间大数据计算的基础研究</a:t>
            </a:r>
            <a:r>
              <a:rPr lang="en-US" altLang="zh-CN" sz="2800" dirty="0" smtClean="0"/>
              <a:t>(2014-2018)</a:t>
            </a:r>
            <a:r>
              <a:rPr lang="zh-CN" altLang="en-US" sz="2800" dirty="0" smtClean="0"/>
              <a:t> </a:t>
            </a:r>
            <a:r>
              <a:rPr lang="zh-CN" altLang="en-US" dirty="0" smtClean="0"/>
              <a:t>	</a:t>
            </a:r>
          </a:p>
          <a:p>
            <a:pPr lvl="1"/>
            <a:r>
              <a:rPr lang="en-US" altLang="zh-CN" dirty="0" smtClean="0"/>
              <a:t>Chief Scientist: Prof. </a:t>
            </a:r>
            <a:r>
              <a:rPr lang="en-US" altLang="zh-CN" dirty="0" err="1" smtClean="0"/>
              <a:t>Jinpeng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Huai</a:t>
            </a:r>
            <a:r>
              <a:rPr lang="en-US" altLang="zh-CN" dirty="0" smtClean="0"/>
              <a:t>.</a:t>
            </a:r>
          </a:p>
          <a:p>
            <a:pPr lvl="1"/>
            <a:r>
              <a:rPr lang="en-US" altLang="zh-CN" dirty="0" smtClean="0"/>
              <a:t>8 institutes involved</a:t>
            </a:r>
          </a:p>
          <a:p>
            <a:pPr lvl="1"/>
            <a:r>
              <a:rPr lang="en-US" altLang="zh-CN" dirty="0" smtClean="0"/>
              <a:t>Focus on “computing theory and practice on Big Data”</a:t>
            </a:r>
          </a:p>
          <a:p>
            <a:pPr lvl="1"/>
            <a:r>
              <a:rPr lang="en-US" altLang="zh-CN" dirty="0" smtClean="0"/>
              <a:t>http://cnbigdata.org/</a:t>
            </a:r>
            <a:endParaRPr lang="zh-CN" altLang="en-US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4008" y="3107804"/>
            <a:ext cx="4176464" cy="14440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676713"/>
            <a:ext cx="3312367" cy="199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3528" y="3107804"/>
            <a:ext cx="3996410" cy="1761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4941168"/>
            <a:ext cx="4308386" cy="176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8"/>
          <p:cNvSpPr>
            <a:spLocks noGrp="1"/>
          </p:cNvSpPr>
          <p:nvPr>
            <p:ph type="sldNum" sz="quarter" idx="10"/>
          </p:nvPr>
        </p:nvSpPr>
        <p:spPr>
          <a:xfrm>
            <a:off x="6929438" y="6492875"/>
            <a:ext cx="2133600" cy="365125"/>
          </a:xfrm>
        </p:spPr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/>
              <a:t>Easy-First</a:t>
            </a:r>
            <a:r>
              <a:rPr lang="zh-CN" altLang="en-US" sz="3600" b="1" dirty="0" smtClean="0"/>
              <a:t>关系抽取</a:t>
            </a:r>
            <a:endParaRPr lang="zh-CN" altLang="en-US" sz="36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6951109" y="6489912"/>
            <a:ext cx="2057400" cy="365125"/>
          </a:xfrm>
          <a:prstGeom prst="rect">
            <a:avLst/>
          </a:prstGeom>
        </p:spPr>
        <p:txBody>
          <a:bodyPr/>
          <a:lstStyle/>
          <a:p>
            <a:fld id="{E3756F1F-84DF-4859-8AE8-4B3E0E674450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952" y="928670"/>
            <a:ext cx="5475287" cy="3381795"/>
          </a:xfrm>
          <a:prstGeom prst="rect">
            <a:avLst/>
          </a:prstGeom>
        </p:spPr>
      </p:pic>
      <p:graphicFrame>
        <p:nvGraphicFramePr>
          <p:cNvPr id="25" name="表格 2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068588372"/>
              </p:ext>
            </p:extLst>
          </p:nvPr>
        </p:nvGraphicFramePr>
        <p:xfrm>
          <a:off x="71406" y="4560374"/>
          <a:ext cx="4500593" cy="1489576"/>
        </p:xfrm>
        <a:graphic>
          <a:graphicData uri="http://schemas.openxmlformats.org/drawingml/2006/table">
            <a:tbl>
              <a:tblPr firstRow="1" bandRow="1"/>
              <a:tblGrid>
                <a:gridCol w="1588025"/>
                <a:gridCol w="1387429"/>
                <a:gridCol w="1525139"/>
              </a:tblGrid>
              <a:tr h="38614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largestCity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Organizations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locationCity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67811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nationality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26" name="圆角矩形 25"/>
          <p:cNvSpPr/>
          <p:nvPr/>
        </p:nvSpPr>
        <p:spPr>
          <a:xfrm>
            <a:off x="184752" y="5017430"/>
            <a:ext cx="1464946" cy="581996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107053" y="5346191"/>
            <a:ext cx="1464946" cy="67957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84752" y="5703381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3071801" y="4931853"/>
            <a:ext cx="1464946" cy="342900"/>
          </a:xfrm>
          <a:prstGeom prst="round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7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3143049078"/>
              </p:ext>
            </p:extLst>
          </p:nvPr>
        </p:nvGraphicFramePr>
        <p:xfrm>
          <a:off x="4723833" y="4572008"/>
          <a:ext cx="4277323" cy="1411966"/>
        </p:xfrm>
        <a:graphic>
          <a:graphicData uri="http://schemas.openxmlformats.org/drawingml/2006/table">
            <a:tbl>
              <a:tblPr firstRow="1" bandRow="1"/>
              <a:tblGrid>
                <a:gridCol w="1509245"/>
                <a:gridCol w="1318600"/>
                <a:gridCol w="1449478"/>
              </a:tblGrid>
              <a:tr h="437177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Subject Domain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Relation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Object Domain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/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Persons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err="1" smtClean="0"/>
                        <a:t>birthPlace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tint val="20000"/>
                      </a:srgbClr>
                    </a:solidFill>
                  </a:tcPr>
                </a:tc>
              </a:tr>
              <a:tr h="416423"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Countries </a:t>
                      </a:r>
                      <a:endParaRPr lang="zh-CN" altLang="en-US" sz="1600" dirty="0"/>
                    </a:p>
                  </a:txBody>
                  <a:tcPr>
                    <a:lnL w="12700" cmpd="sng">
                      <a:solidFill>
                        <a:srgbClr val="5B9BD5"/>
                      </a:solidFill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i="1" dirty="0" smtClean="0"/>
                        <a:t>capital</a:t>
                      </a:r>
                      <a:endParaRPr lang="zh-CN" altLang="en-US" sz="1600" i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zh-CN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en-US" altLang="zh-CN" sz="1600" dirty="0" smtClean="0"/>
                        <a:t>Cities </a:t>
                      </a:r>
                      <a:endParaRPr lang="zh-CN" altLang="en-US" sz="1600" dirty="0"/>
                    </a:p>
                  </a:txBody>
                  <a:tcPr>
                    <a:lnL>
                      <a:noFill/>
                    </a:lnL>
                    <a:lnR w="12700" cmpd="sng">
                      <a:solidFill>
                        <a:srgbClr val="5B9BD5"/>
                      </a:solidFill>
                    </a:lnR>
                    <a:lnT w="12700" cmpd="sng">
                      <a:solidFill>
                        <a:srgbClr val="5B9BD5"/>
                      </a:solidFill>
                    </a:lnT>
                    <a:lnB w="12700" cmpd="sng">
                      <a:solidFill>
                        <a:srgbClr val="5B9BD5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4" name="圆角矩形 33"/>
          <p:cNvSpPr/>
          <p:nvPr/>
        </p:nvSpPr>
        <p:spPr>
          <a:xfrm>
            <a:off x="4857752" y="5214950"/>
            <a:ext cx="1464946" cy="319407"/>
          </a:xfrm>
          <a:prstGeom prst="round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886620" y="5572140"/>
            <a:ext cx="1464946" cy="324485"/>
          </a:xfrm>
          <a:prstGeom prst="round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5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14414" y="4214818"/>
            <a:ext cx="24032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Domain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86446" y="4214818"/>
            <a:ext cx="2864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C00000"/>
                </a:solidFill>
              </a:rPr>
              <a:t>Uniqueness  constraints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15871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rgbClr val="000000"/>
                </a:solidFill>
              </a:rPr>
              <a:t>Easy-First</a:t>
            </a:r>
            <a:r>
              <a:rPr lang="zh-CN" altLang="en-US" sz="3600" b="1" dirty="0" smtClean="0">
                <a:solidFill>
                  <a:srgbClr val="000000"/>
                </a:solidFill>
              </a:rPr>
              <a:t>关系抽取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6263366"/>
            <a:ext cx="9144000" cy="523220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 algn="just">
              <a:spcBef>
                <a:spcPts val="600"/>
              </a:spcBef>
            </a:pPr>
            <a:r>
              <a:rPr lang="en-US" altLang="zh-CN" sz="1400" dirty="0" err="1" smtClean="0">
                <a:ea typeface="黑体" pitchFamily="49" charset="-122"/>
              </a:rPr>
              <a:t>Shuai</a:t>
            </a:r>
            <a:r>
              <a:rPr lang="en-US" altLang="zh-CN" sz="1400" dirty="0" smtClean="0">
                <a:ea typeface="黑体" pitchFamily="49" charset="-122"/>
              </a:rPr>
              <a:t> Ma, Gang Wang, </a:t>
            </a:r>
            <a:r>
              <a:rPr lang="en-US" altLang="zh-CN" sz="1400" dirty="0" err="1" smtClean="0">
                <a:ea typeface="黑体" pitchFamily="49" charset="-122"/>
              </a:rPr>
              <a:t>Yansong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Feng</a:t>
            </a:r>
            <a:r>
              <a:rPr lang="en-US" altLang="zh-CN" sz="1400" dirty="0" smtClean="0">
                <a:ea typeface="黑体" pitchFamily="49" charset="-122"/>
              </a:rPr>
              <a:t>, and </a:t>
            </a:r>
            <a:r>
              <a:rPr lang="en-US" altLang="zh-CN" sz="1400" dirty="0" err="1" smtClean="0">
                <a:ea typeface="黑体" pitchFamily="49" charset="-122"/>
              </a:rPr>
              <a:t>Jinpeng</a:t>
            </a:r>
            <a:r>
              <a:rPr lang="en-US" altLang="zh-CN" sz="1400" dirty="0" smtClean="0">
                <a:ea typeface="黑体" pitchFamily="49" charset="-122"/>
              </a:rPr>
              <a:t> </a:t>
            </a:r>
            <a:r>
              <a:rPr lang="en-US" altLang="zh-CN" sz="1400" dirty="0" err="1" smtClean="0">
                <a:ea typeface="黑体" pitchFamily="49" charset="-122"/>
              </a:rPr>
              <a:t>Huai</a:t>
            </a:r>
            <a:r>
              <a:rPr lang="en-US" altLang="zh-CN" sz="1400" dirty="0" smtClean="0">
                <a:ea typeface="黑体" pitchFamily="49" charset="-122"/>
              </a:rPr>
              <a:t>, </a:t>
            </a:r>
            <a:r>
              <a:rPr lang="en-US" sz="1400" i="1" dirty="0" smtClean="0"/>
              <a:t>Easy First Relation Extraction with Information Redundancy, </a:t>
            </a:r>
            <a:r>
              <a:rPr lang="en-US" sz="1400" i="1" dirty="0" smtClean="0">
                <a:solidFill>
                  <a:srgbClr val="C00000"/>
                </a:solidFill>
              </a:rPr>
              <a:t>EMNLP 2019.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89950044"/>
              </p:ext>
            </p:extLst>
          </p:nvPr>
        </p:nvGraphicFramePr>
        <p:xfrm>
          <a:off x="900113" y="1216790"/>
          <a:ext cx="7321739" cy="2286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1419"/>
                <a:gridCol w="1684781"/>
                <a:gridCol w="1484623"/>
                <a:gridCol w="1431383"/>
                <a:gridCol w="1629533"/>
              </a:tblGrid>
              <a:tr h="31744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Datasets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Methods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Running Time (s)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Variables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# of ILP</a:t>
                      </a:r>
                    </a:p>
                    <a:p>
                      <a:pPr algn="ctr"/>
                      <a:r>
                        <a:rPr lang="en-US" altLang="zh-CN" sz="2000" dirty="0" smtClean="0"/>
                        <a:t>Constraints </a:t>
                      </a:r>
                      <a:endParaRPr lang="zh-CN" altLang="en-US" sz="2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7443">
                <a:tc rowSpan="2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DB_me</a:t>
                      </a:r>
                      <a:endParaRPr lang="en-US" altLang="zh-CN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52.70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12353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293361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1.88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8185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34931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DB_nn</a:t>
                      </a:r>
                      <a:endParaRPr lang="zh-CN" altLang="en-US" sz="16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baseline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15.82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11770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94498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317443">
                <a:tc vMerge="1"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00"/>
                        </a:lnSpc>
                      </a:pPr>
                      <a:r>
                        <a:rPr lang="en-US" altLang="zh-CN" sz="16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eFIRE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1.11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9678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</a:rPr>
                        <a:t>24314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480" y="3786190"/>
            <a:ext cx="5288376" cy="23516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图片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5988" y="2755882"/>
            <a:ext cx="4167187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标题 1"/>
          <p:cNvSpPr>
            <a:spLocks noGrp="1"/>
          </p:cNvSpPr>
          <p:nvPr>
            <p:ph type="title"/>
          </p:nvPr>
        </p:nvSpPr>
        <p:spPr>
          <a:xfrm>
            <a:off x="323850" y="71414"/>
            <a:ext cx="8569325" cy="7921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CN" altLang="en-US" sz="40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如一：面向公共事件的示范应用</a:t>
            </a:r>
            <a:endParaRPr lang="en-US" altLang="en-US" sz="4000" b="1" dirty="0" smtClean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250825" y="5286388"/>
            <a:ext cx="8642350" cy="1428760"/>
          </a:xfrm>
          <a:prstGeom prst="roundRect">
            <a:avLst/>
          </a:prstGeom>
          <a:noFill/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研究工作：</a:t>
            </a:r>
            <a:r>
              <a:rPr lang="zh-CN" altLang="en-US" sz="18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异质大数据获取、建模与深度分析，异构大数据存储与多模态计算，复杂系统敏捷定制，事件分析与预测</a:t>
            </a:r>
            <a:r>
              <a:rPr lang="zh-CN" altLang="en-US" sz="1800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ct val="20000"/>
              </a:spcBef>
              <a:defRPr/>
            </a:pPr>
            <a:r>
              <a:rPr lang="zh-CN" altLang="en-US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核心算法：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Weiren Yu, Charu C. Aggarwal, Shuai Ma, Haixun Wang: On Anomalous Hotspot Discovery in Graph Streams. </a:t>
            </a:r>
            <a:r>
              <a:rPr lang="de-DE" altLang="zh-CN" b="1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ICDM 2013</a:t>
            </a:r>
            <a:r>
              <a:rPr lang="de-DE" altLang="zh-CN" dirty="0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endParaRPr lang="en-US" altLang="zh-CN" sz="1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917" name="灯片编号占位符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48488" y="6448425"/>
            <a:ext cx="2133600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fld id="{BFD561B0-AF4F-46D0-BB63-C1E50C15D2B5}" type="slidenum">
              <a:rPr lang="zh-CN" altLang="en-US" smtClean="0"/>
              <a:pPr/>
              <a:t>22</a:t>
            </a:fld>
            <a:endParaRPr lang="en-US" altLang="zh-CN" smtClean="0"/>
          </a:p>
        </p:txBody>
      </p:sp>
      <p:sp>
        <p:nvSpPr>
          <p:cNvPr id="31" name="圆角矩形 30"/>
          <p:cNvSpPr/>
          <p:nvPr/>
        </p:nvSpPr>
        <p:spPr>
          <a:xfrm>
            <a:off x="236538" y="4357694"/>
            <a:ext cx="8656637" cy="792163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lvl="1">
              <a:spcBef>
                <a:spcPts val="0"/>
              </a:spcBef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舆情大数据服务：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已被国家信息安全管理中心采用，建立</a:t>
            </a:r>
            <a:r>
              <a:rPr lang="en-US" altLang="zh-CN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Ring</a:t>
            </a:r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/>
              </a:rPr>
              <a:t>微信公众号</a:t>
            </a:r>
            <a:endParaRPr lang="en-US" altLang="zh-CN" sz="20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/>
            </a:endParaRPr>
          </a:p>
        </p:txBody>
      </p:sp>
      <p:sp>
        <p:nvSpPr>
          <p:cNvPr id="38919" name="矩形 53"/>
          <p:cNvSpPr>
            <a:spLocks noChangeArrowheads="1"/>
          </p:cNvSpPr>
          <p:nvPr/>
        </p:nvSpPr>
        <p:spPr bwMode="auto">
          <a:xfrm>
            <a:off x="5480050" y="2876532"/>
            <a:ext cx="111283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0" name="矩形 53"/>
          <p:cNvSpPr>
            <a:spLocks noChangeArrowheads="1"/>
          </p:cNvSpPr>
          <p:nvPr/>
        </p:nvSpPr>
        <p:spPr bwMode="auto">
          <a:xfrm>
            <a:off x="5459413" y="2881295"/>
            <a:ext cx="12112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地域迁徙图</a:t>
            </a:r>
          </a:p>
        </p:txBody>
      </p:sp>
      <p:sp>
        <p:nvSpPr>
          <p:cNvPr id="38921" name="TextBox 12"/>
          <p:cNvSpPr txBox="1">
            <a:spLocks noChangeArrowheads="1"/>
          </p:cNvSpPr>
          <p:nvPr/>
        </p:nvSpPr>
        <p:spPr bwMode="auto">
          <a:xfrm>
            <a:off x="4767263" y="931845"/>
            <a:ext cx="39925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177800" lvl="1" indent="-177800" algn="ctr">
              <a:spcBef>
                <a:spcPts val="300"/>
              </a:spcBef>
              <a:spcAft>
                <a:spcPts val="600"/>
              </a:spcAft>
              <a:buClr>
                <a:srgbClr val="006600"/>
              </a:buClr>
            </a:pP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  <a:sym typeface="Wingdings" pitchFamily="2" charset="2"/>
              </a:rPr>
              <a:t>安管中心：</a:t>
            </a:r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微博人物画像系统</a:t>
            </a:r>
          </a:p>
        </p:txBody>
      </p:sp>
      <p:pic>
        <p:nvPicPr>
          <p:cNvPr id="38922" name="图片 55" descr="群体用户轨迹.pn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92888" y="1395395"/>
            <a:ext cx="2166937" cy="1360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3" name="矩形 56"/>
          <p:cNvSpPr>
            <a:spLocks noChangeArrowheads="1"/>
          </p:cNvSpPr>
          <p:nvPr/>
        </p:nvSpPr>
        <p:spPr bwMode="auto">
          <a:xfrm>
            <a:off x="6872288" y="1462070"/>
            <a:ext cx="14255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群体迁徙分析</a:t>
            </a:r>
          </a:p>
        </p:txBody>
      </p:sp>
      <p:pic>
        <p:nvPicPr>
          <p:cNvPr id="38924" name="图片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8463" y="2790807"/>
            <a:ext cx="2011362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5" name="矩形 61"/>
          <p:cNvSpPr>
            <a:spLocks noChangeArrowheads="1"/>
          </p:cNvSpPr>
          <p:nvPr/>
        </p:nvSpPr>
        <p:spPr bwMode="auto">
          <a:xfrm>
            <a:off x="5046663" y="29574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群体情绪监测</a:t>
            </a:r>
          </a:p>
        </p:txBody>
      </p:sp>
      <p:pic>
        <p:nvPicPr>
          <p:cNvPr id="38926" name="图片 62" descr="个人概览.pn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9000" y="1395395"/>
            <a:ext cx="1835150" cy="1528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27" name="矩形 63"/>
          <p:cNvSpPr>
            <a:spLocks noChangeArrowheads="1"/>
          </p:cNvSpPr>
          <p:nvPr/>
        </p:nvSpPr>
        <p:spPr bwMode="auto">
          <a:xfrm>
            <a:off x="5119688" y="1458895"/>
            <a:ext cx="14160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  <a:cs typeface="Palatino Linotype" pitchFamily="18" charset="0"/>
              </a:rPr>
              <a:t>个人多维画像</a:t>
            </a:r>
          </a:p>
        </p:txBody>
      </p:sp>
      <p:sp>
        <p:nvSpPr>
          <p:cNvPr id="65" name="矩形 64"/>
          <p:cNvSpPr/>
          <p:nvPr/>
        </p:nvSpPr>
        <p:spPr>
          <a:xfrm>
            <a:off x="250825" y="928670"/>
            <a:ext cx="421640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4683125" y="928670"/>
            <a:ext cx="4210050" cy="323215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930" name="TextBox 12"/>
          <p:cNvSpPr txBox="1">
            <a:spLocks noChangeArrowheads="1"/>
          </p:cNvSpPr>
          <p:nvPr/>
        </p:nvSpPr>
        <p:spPr bwMode="auto">
          <a:xfrm>
            <a:off x="290513" y="939782"/>
            <a:ext cx="40973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 sz="18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安管中心：实时事件检测与分析系统</a:t>
            </a:r>
          </a:p>
        </p:txBody>
      </p:sp>
      <p:pic>
        <p:nvPicPr>
          <p:cNvPr id="38931" name="Picture 2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90513" y="1303320"/>
            <a:ext cx="2176462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32" name="Picture 2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586038" y="1303320"/>
            <a:ext cx="1665287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841740" y="1303298"/>
            <a:ext cx="593698" cy="571504"/>
          </a:xfrm>
          <a:prstGeom prst="round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34" name="Picture 2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563813" y="2581257"/>
            <a:ext cx="1760537" cy="1497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35" name="矩形 51"/>
          <p:cNvSpPr>
            <a:spLocks noChangeArrowheads="1"/>
          </p:cNvSpPr>
          <p:nvPr/>
        </p:nvSpPr>
        <p:spPr bwMode="auto">
          <a:xfrm>
            <a:off x="1562100" y="2033570"/>
            <a:ext cx="1147763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事件检测</a:t>
            </a:r>
          </a:p>
        </p:txBody>
      </p:sp>
      <p:sp>
        <p:nvSpPr>
          <p:cNvPr id="38936" name="矩形 51"/>
          <p:cNvSpPr>
            <a:spLocks noChangeArrowheads="1"/>
          </p:cNvSpPr>
          <p:nvPr/>
        </p:nvSpPr>
        <p:spPr bwMode="auto">
          <a:xfrm>
            <a:off x="3316288" y="2754295"/>
            <a:ext cx="11096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1600" b="1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事件分析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  <p:pic>
        <p:nvPicPr>
          <p:cNvPr id="6" name="Picture 4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52900" y="2887663"/>
            <a:ext cx="3314700" cy="155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121"/>
          <p:cNvSpPr>
            <a:spLocks noChangeArrowheads="1"/>
          </p:cNvSpPr>
          <p:nvPr/>
        </p:nvSpPr>
        <p:spPr bwMode="auto">
          <a:xfrm>
            <a:off x="414338" y="3546475"/>
            <a:ext cx="3313112" cy="7937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121"/>
          <p:cNvSpPr>
            <a:spLocks noChangeArrowheads="1"/>
          </p:cNvSpPr>
          <p:nvPr/>
        </p:nvSpPr>
        <p:spPr bwMode="auto">
          <a:xfrm>
            <a:off x="415925" y="2251075"/>
            <a:ext cx="3311525" cy="936625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9" name="矩形 121"/>
          <p:cNvSpPr>
            <a:spLocks noChangeArrowheads="1"/>
          </p:cNvSpPr>
          <p:nvPr/>
        </p:nvSpPr>
        <p:spPr bwMode="auto">
          <a:xfrm>
            <a:off x="3870325" y="1169988"/>
            <a:ext cx="4895850" cy="1325562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10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40688" y="1292225"/>
            <a:ext cx="417512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52888" y="1263650"/>
            <a:ext cx="4254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矩形 107"/>
          <p:cNvSpPr>
            <a:spLocks noChangeArrowheads="1"/>
          </p:cNvSpPr>
          <p:nvPr/>
        </p:nvSpPr>
        <p:spPr bwMode="auto">
          <a:xfrm>
            <a:off x="3919538" y="1905000"/>
            <a:ext cx="77787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车网监控平台</a:t>
            </a:r>
            <a:endParaRPr lang="zh-CN" altLang="en-US"/>
          </a:p>
        </p:txBody>
      </p:sp>
      <p:pic>
        <p:nvPicPr>
          <p:cNvPr id="13" name="Picture 2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4838" y="1266825"/>
            <a:ext cx="431800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矩形 106"/>
          <p:cNvSpPr>
            <a:spLocks noChangeArrowheads="1"/>
          </p:cNvSpPr>
          <p:nvPr/>
        </p:nvSpPr>
        <p:spPr bwMode="auto">
          <a:xfrm>
            <a:off x="7913688" y="1949450"/>
            <a:ext cx="693737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开放数据平台</a:t>
            </a:r>
            <a:endParaRPr lang="zh-CN" altLang="en-US"/>
          </a:p>
        </p:txBody>
      </p:sp>
      <p:pic>
        <p:nvPicPr>
          <p:cNvPr id="15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9000" y="1303338"/>
            <a:ext cx="403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矩形 154"/>
          <p:cNvSpPr>
            <a:spLocks noChangeArrowheads="1"/>
          </p:cNvSpPr>
          <p:nvPr/>
        </p:nvSpPr>
        <p:spPr bwMode="auto">
          <a:xfrm>
            <a:off x="5826125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公众服务平台</a:t>
            </a:r>
            <a:endParaRPr lang="zh-CN" altLang="en-US"/>
          </a:p>
        </p:txBody>
      </p:sp>
      <p:pic>
        <p:nvPicPr>
          <p:cNvPr id="17" name="Picture 2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80000" y="1252538"/>
            <a:ext cx="417513" cy="573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矩形 156"/>
          <p:cNvSpPr>
            <a:spLocks noChangeArrowheads="1"/>
          </p:cNvSpPr>
          <p:nvPr/>
        </p:nvSpPr>
        <p:spPr bwMode="auto">
          <a:xfrm>
            <a:off x="4927600" y="1919288"/>
            <a:ext cx="7207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资源管控平台</a:t>
            </a:r>
            <a:endParaRPr lang="zh-CN" altLang="en-US"/>
          </a:p>
        </p:txBody>
      </p:sp>
      <p:sp>
        <p:nvSpPr>
          <p:cNvPr id="19" name="矩形 157"/>
          <p:cNvSpPr>
            <a:spLocks noChangeArrowheads="1"/>
          </p:cNvSpPr>
          <p:nvPr/>
        </p:nvSpPr>
        <p:spPr bwMode="auto">
          <a:xfrm>
            <a:off x="6837363" y="1927225"/>
            <a:ext cx="695325" cy="4667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运营托管平台</a:t>
            </a:r>
            <a:endParaRPr lang="zh-CN" altLang="en-US"/>
          </a:p>
        </p:txBody>
      </p:sp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1888" y="1193800"/>
            <a:ext cx="885825" cy="63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2750" y="11938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2" name="直接箭头连接符 60"/>
          <p:cNvCxnSpPr>
            <a:cxnSpLocks noChangeShapeType="1"/>
          </p:cNvCxnSpPr>
          <p:nvPr/>
        </p:nvCxnSpPr>
        <p:spPr bwMode="auto">
          <a:xfrm flipH="1" flipV="1">
            <a:off x="698500" y="1554163"/>
            <a:ext cx="3175" cy="623887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9175" y="1206500"/>
            <a:ext cx="57150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62"/>
          <p:cNvCxnSpPr>
            <a:cxnSpLocks noChangeShapeType="1"/>
          </p:cNvCxnSpPr>
          <p:nvPr/>
        </p:nvCxnSpPr>
        <p:spPr bwMode="auto">
          <a:xfrm flipV="1">
            <a:off x="2574925" y="1565275"/>
            <a:ext cx="1588" cy="612775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round/>
            <a:headEnd type="triangle" w="med" len="med"/>
            <a:tailEnd/>
          </a:ln>
        </p:spPr>
      </p:cxnSp>
      <p:cxnSp>
        <p:nvCxnSpPr>
          <p:cNvPr id="25" name="直接箭头连接符 63"/>
          <p:cNvCxnSpPr>
            <a:cxnSpLocks noChangeShapeType="1"/>
          </p:cNvCxnSpPr>
          <p:nvPr/>
        </p:nvCxnSpPr>
        <p:spPr bwMode="auto">
          <a:xfrm flipH="1" flipV="1">
            <a:off x="992188" y="1470025"/>
            <a:ext cx="1296987" cy="12700"/>
          </a:xfrm>
          <a:prstGeom prst="straightConnector1">
            <a:avLst/>
          </a:prstGeom>
          <a:noFill/>
          <a:ln w="19050">
            <a:solidFill>
              <a:srgbClr val="00B0F0">
                <a:alpha val="52156"/>
              </a:srgbClr>
            </a:solidFill>
            <a:prstDash val="dashDot"/>
            <a:round/>
            <a:headEnd type="triangle" w="med" len="med"/>
            <a:tailEnd type="triangle" w="med" len="med"/>
          </a:ln>
        </p:spPr>
      </p:cxnSp>
      <p:pic>
        <p:nvPicPr>
          <p:cNvPr id="26" name="Picture 3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32113" y="1193800"/>
            <a:ext cx="704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AutoShape 40"/>
          <p:cNvSpPr>
            <a:spLocks noChangeArrowheads="1"/>
          </p:cNvSpPr>
          <p:nvPr/>
        </p:nvSpPr>
        <p:spPr bwMode="auto">
          <a:xfrm>
            <a:off x="2286000" y="1171575"/>
            <a:ext cx="1008063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1176"/>
            </a:srgbClr>
          </a:solidFill>
          <a:ln w="9525">
            <a:solidFill>
              <a:schemeClr val="tx1"/>
            </a:solidFill>
            <a:prstDash val="dashDot"/>
            <a:round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850" y="2332038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7938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27225" y="2322513"/>
            <a:ext cx="5619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" name="矩形 107"/>
          <p:cNvSpPr>
            <a:spLocks noChangeArrowheads="1"/>
          </p:cNvSpPr>
          <p:nvPr/>
        </p:nvSpPr>
        <p:spPr bwMode="auto">
          <a:xfrm>
            <a:off x="2574925" y="2466975"/>
            <a:ext cx="1016000" cy="461963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移动端交互与数据采集</a:t>
            </a:r>
          </a:p>
        </p:txBody>
      </p:sp>
      <p:sp>
        <p:nvSpPr>
          <p:cNvPr id="32" name="矩形 90"/>
          <p:cNvSpPr>
            <a:spLocks noChangeArrowheads="1"/>
          </p:cNvSpPr>
          <p:nvPr/>
        </p:nvSpPr>
        <p:spPr bwMode="auto">
          <a:xfrm>
            <a:off x="630238" y="3762375"/>
            <a:ext cx="1727200" cy="344488"/>
          </a:xfrm>
          <a:prstGeom prst="rect">
            <a:avLst/>
          </a:prstGeom>
          <a:noFill/>
          <a:ln w="9525">
            <a:solidFill>
              <a:srgbClr val="3F3F3F"/>
            </a:solidFill>
            <a:bevel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1600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分布式消息队列</a:t>
            </a:r>
            <a:endParaRPr lang="zh-CN" altLang="en-US"/>
          </a:p>
        </p:txBody>
      </p:sp>
      <p:sp>
        <p:nvSpPr>
          <p:cNvPr id="33" name="矩形 107"/>
          <p:cNvSpPr>
            <a:spLocks noChangeArrowheads="1"/>
          </p:cNvSpPr>
          <p:nvPr/>
        </p:nvSpPr>
        <p:spPr bwMode="auto">
          <a:xfrm>
            <a:off x="2430463" y="3690938"/>
            <a:ext cx="865187" cy="465137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应用数据总线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4" name="矩形 107"/>
          <p:cNvSpPr>
            <a:spLocks noChangeArrowheads="1"/>
          </p:cNvSpPr>
          <p:nvPr/>
        </p:nvSpPr>
        <p:spPr bwMode="auto">
          <a:xfrm>
            <a:off x="5637213" y="2994025"/>
            <a:ext cx="1150937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bevel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实时流式处理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5" name="AutoShape 34"/>
          <p:cNvSpPr>
            <a:spLocks noChangeArrowheads="1"/>
          </p:cNvSpPr>
          <p:nvPr/>
        </p:nvSpPr>
        <p:spPr bwMode="auto">
          <a:xfrm>
            <a:off x="1279525" y="3187700"/>
            <a:ext cx="144463" cy="358775"/>
          </a:xfrm>
          <a:prstGeom prst="upDownArrow">
            <a:avLst>
              <a:gd name="adj1" fmla="val 50000"/>
              <a:gd name="adj2" fmla="val 49774"/>
            </a:avLst>
          </a:prstGeom>
          <a:solidFill>
            <a:schemeClr val="accent1"/>
          </a:solidFill>
          <a:ln w="9525">
            <a:solidFill>
              <a:schemeClr val="tx1"/>
            </a:solidFill>
            <a:bevel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36" name="AutoShape 35"/>
          <p:cNvSpPr>
            <a:spLocks noChangeArrowheads="1"/>
          </p:cNvSpPr>
          <p:nvPr/>
        </p:nvSpPr>
        <p:spPr bwMode="auto">
          <a:xfrm>
            <a:off x="1582738" y="4335463"/>
            <a:ext cx="144462" cy="360362"/>
          </a:xfrm>
          <a:prstGeom prst="upDownArrow">
            <a:avLst>
              <a:gd name="adj1" fmla="val 50000"/>
              <a:gd name="adj2" fmla="val 4982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37" name="Picture 4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4463" y="4699000"/>
            <a:ext cx="4552950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矩形 107"/>
          <p:cNvSpPr>
            <a:spLocks noChangeArrowheads="1"/>
          </p:cNvSpPr>
          <p:nvPr/>
        </p:nvSpPr>
        <p:spPr bwMode="auto">
          <a:xfrm>
            <a:off x="1243013" y="4905375"/>
            <a:ext cx="1617662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时空大数据存储管理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39" name="左右箭头 1"/>
          <p:cNvSpPr>
            <a:spLocks noChangeArrowheads="1"/>
          </p:cNvSpPr>
          <p:nvPr/>
        </p:nvSpPr>
        <p:spPr bwMode="auto">
          <a:xfrm>
            <a:off x="3784600" y="39211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0" name="AutoShape 37"/>
          <p:cNvSpPr>
            <a:spLocks noChangeArrowheads="1"/>
          </p:cNvSpPr>
          <p:nvPr/>
        </p:nvSpPr>
        <p:spPr bwMode="auto">
          <a:xfrm>
            <a:off x="5637213" y="2528888"/>
            <a:ext cx="144462" cy="358775"/>
          </a:xfrm>
          <a:prstGeom prst="upDownArrow">
            <a:avLst>
              <a:gd name="adj1" fmla="val 50000"/>
              <a:gd name="adj2" fmla="val 4955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pic>
        <p:nvPicPr>
          <p:cNvPr id="41" name="Picture 41"/>
          <p:cNvPicPr>
            <a:picLocks noChangeAspect="1" noChangeArrowheads="1"/>
          </p:cNvPicPr>
          <p:nvPr/>
        </p:nvPicPr>
        <p:blipFill>
          <a:blip r:embed="rId8"/>
          <a:srcRect r="27237" b="13019"/>
          <a:stretch>
            <a:fillRect/>
          </a:stretch>
        </p:blipFill>
        <p:spPr bwMode="auto">
          <a:xfrm>
            <a:off x="7634288" y="3532188"/>
            <a:ext cx="1531937" cy="852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矩形 121"/>
          <p:cNvSpPr>
            <a:spLocks noChangeArrowheads="1"/>
          </p:cNvSpPr>
          <p:nvPr/>
        </p:nvSpPr>
        <p:spPr bwMode="auto">
          <a:xfrm>
            <a:off x="7532688" y="2528888"/>
            <a:ext cx="1633537" cy="1847850"/>
          </a:xfrm>
          <a:prstGeom prst="rect">
            <a:avLst/>
          </a:prstGeom>
          <a:noFill/>
          <a:ln w="25400">
            <a:solidFill>
              <a:srgbClr val="4A7DBA">
                <a:alpha val="43137"/>
              </a:srgbClr>
            </a:solidFill>
            <a:prstDash val="sysDot"/>
            <a:bevel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pic>
        <p:nvPicPr>
          <p:cNvPr id="43" name="Picture 17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13688" y="3019425"/>
            <a:ext cx="1116012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矩形 107"/>
          <p:cNvSpPr>
            <a:spLocks noChangeArrowheads="1"/>
          </p:cNvSpPr>
          <p:nvPr/>
        </p:nvSpPr>
        <p:spPr bwMode="auto">
          <a:xfrm>
            <a:off x="7578725" y="2611438"/>
            <a:ext cx="1541463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第三方应用接入</a:t>
            </a:r>
            <a:endParaRPr lang="zh-CN" altLang="en-US">
              <a:sym typeface="Arial" pitchFamily="34" charset="0"/>
            </a:endParaRPr>
          </a:p>
        </p:txBody>
      </p:sp>
      <p:pic>
        <p:nvPicPr>
          <p:cNvPr id="45" name="Picture 44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426075" y="4905375"/>
            <a:ext cx="3517900" cy="153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" name="矩形 121"/>
          <p:cNvSpPr>
            <a:spLocks noChangeArrowheads="1"/>
          </p:cNvSpPr>
          <p:nvPr/>
        </p:nvSpPr>
        <p:spPr bwMode="auto">
          <a:xfrm>
            <a:off x="5216525" y="4664075"/>
            <a:ext cx="3903663" cy="1773238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47" name="矩形 107"/>
          <p:cNvSpPr>
            <a:spLocks noChangeArrowheads="1"/>
          </p:cNvSpPr>
          <p:nvPr/>
        </p:nvSpPr>
        <p:spPr bwMode="auto">
          <a:xfrm>
            <a:off x="7146925" y="4664075"/>
            <a:ext cx="1724025" cy="2762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buFont typeface="Arial" pitchFamily="34" charset="0"/>
              <a:buNone/>
            </a:pPr>
            <a:r>
              <a:rPr lang="zh-CN" altLang="en-US" sz="1200" b="1">
                <a:solidFill>
                  <a:srgbClr val="000000"/>
                </a:solidFill>
                <a:latin typeface="Calibri" pitchFamily="34" charset="0"/>
                <a:sym typeface="Calibri" pitchFamily="34" charset="0"/>
              </a:rPr>
              <a:t>离线数据挖掘</a:t>
            </a:r>
            <a:endParaRPr lang="zh-CN" altLang="en-US">
              <a:sym typeface="Arial" pitchFamily="34" charset="0"/>
            </a:endParaRPr>
          </a:p>
        </p:txBody>
      </p:sp>
      <p:sp>
        <p:nvSpPr>
          <p:cNvPr id="48" name="左右箭头 54"/>
          <p:cNvSpPr>
            <a:spLocks noChangeArrowheads="1"/>
          </p:cNvSpPr>
          <p:nvPr/>
        </p:nvSpPr>
        <p:spPr bwMode="auto">
          <a:xfrm>
            <a:off x="4760913" y="5470525"/>
            <a:ext cx="368300" cy="158750"/>
          </a:xfrm>
          <a:prstGeom prst="leftRightArrow">
            <a:avLst>
              <a:gd name="adj1" fmla="val 50000"/>
              <a:gd name="adj2" fmla="val 50149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buFont typeface="Arial" pitchFamily="34" charset="0"/>
              <a:buNone/>
            </a:pPr>
            <a:endParaRPr lang="zh-CN" altLang="zh-CN">
              <a:sym typeface="Arial" pitchFamily="34" charset="0"/>
            </a:endParaRPr>
          </a:p>
        </p:txBody>
      </p:sp>
      <p:sp>
        <p:nvSpPr>
          <p:cNvPr id="49" name="矩形 121"/>
          <p:cNvSpPr>
            <a:spLocks noChangeArrowheads="1"/>
          </p:cNvSpPr>
          <p:nvPr/>
        </p:nvSpPr>
        <p:spPr bwMode="auto">
          <a:xfrm>
            <a:off x="119063" y="4699000"/>
            <a:ext cx="4641850" cy="1704975"/>
          </a:xfrm>
          <a:prstGeom prst="rect">
            <a:avLst/>
          </a:prstGeom>
          <a:noFill/>
          <a:ln w="25400">
            <a:solidFill>
              <a:srgbClr val="000000">
                <a:alpha val="43137"/>
              </a:srgbClr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zh-CN" sz="2000">
              <a:latin typeface="宋体" pitchFamily="2" charset="-122"/>
              <a:sym typeface="宋体" pitchFamily="2" charset="-122"/>
            </a:endParaRPr>
          </a:p>
        </p:txBody>
      </p:sp>
      <p:cxnSp>
        <p:nvCxnSpPr>
          <p:cNvPr id="50" name="直接箭头连接符 4"/>
          <p:cNvCxnSpPr>
            <a:cxnSpLocks noChangeShapeType="1"/>
          </p:cNvCxnSpPr>
          <p:nvPr/>
        </p:nvCxnSpPr>
        <p:spPr bwMode="auto">
          <a:xfrm>
            <a:off x="30781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  <p:cxnSp>
        <p:nvCxnSpPr>
          <p:cNvPr id="51" name="直接箭头连接符 58"/>
          <p:cNvCxnSpPr>
            <a:cxnSpLocks noChangeShapeType="1"/>
          </p:cNvCxnSpPr>
          <p:nvPr/>
        </p:nvCxnSpPr>
        <p:spPr bwMode="auto">
          <a:xfrm>
            <a:off x="3509963" y="1717675"/>
            <a:ext cx="1587" cy="465138"/>
          </a:xfrm>
          <a:prstGeom prst="straightConnector1">
            <a:avLst/>
          </a:prstGeom>
          <a:noFill/>
          <a:ln w="25400">
            <a:solidFill>
              <a:schemeClr val="tx1"/>
            </a:solidFill>
            <a:miter lim="800000"/>
            <a:headEnd type="stealth" w="med" len="med"/>
            <a:tailEnd type="stealth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66725" y="1162050"/>
            <a:ext cx="5033969" cy="2909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车辆运营态势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单个车辆状态实时跟踪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历史运营分析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–"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</a:rPr>
              <a:t>线路、里程、油耗、行为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行程实时切分与速度分析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数据质量分析与系统状态监控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2" cstate="print"/>
          <a:srcRect l="407" t="10022" r="2419" b="7840"/>
          <a:stretch>
            <a:fillRect/>
          </a:stretch>
        </p:blipFill>
        <p:spPr bwMode="auto">
          <a:xfrm>
            <a:off x="5694363" y="1181100"/>
            <a:ext cx="3422650" cy="2665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 cstate="print"/>
          <a:srcRect l="1077" t="10022" r="2419" b="1299"/>
          <a:stretch>
            <a:fillRect/>
          </a:stretch>
        </p:blipFill>
        <p:spPr bwMode="auto">
          <a:xfrm>
            <a:off x="53975" y="4144963"/>
            <a:ext cx="2741613" cy="2322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4" cstate="print"/>
          <a:srcRect l="1077" t="10022" r="3088" b="7840"/>
          <a:stretch>
            <a:fillRect/>
          </a:stretch>
        </p:blipFill>
        <p:spPr bwMode="auto">
          <a:xfrm>
            <a:off x="2971800" y="4144963"/>
            <a:ext cx="2986088" cy="2360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6"/>
          <p:cNvPicPr>
            <a:picLocks noChangeAspect="1"/>
          </p:cNvPicPr>
          <p:nvPr/>
        </p:nvPicPr>
        <p:blipFill>
          <a:blip r:embed="rId5" cstate="print"/>
          <a:srcRect l="1077" t="10020" r="1077" b="22379"/>
          <a:stretch>
            <a:fillRect/>
          </a:stretch>
        </p:blipFill>
        <p:spPr bwMode="auto">
          <a:xfrm>
            <a:off x="6130925" y="4144963"/>
            <a:ext cx="2986088" cy="190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如二：实时流式大数据处理平台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438120" y="71414"/>
            <a:ext cx="8358246" cy="796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0" hangingPunct="0">
              <a:defRPr/>
            </a:pPr>
            <a:r>
              <a:rPr kumimoji="0" lang="zh-CN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 Unicode MS" pitchFamily="34" charset="-122"/>
                <a:ea typeface="黑体" pitchFamily="49" charset="-122"/>
                <a:cs typeface="+mj-cs"/>
              </a:rPr>
              <a:t>如三：</a:t>
            </a:r>
            <a:r>
              <a:rPr lang="en-US" altLang="zh-CN" sz="4000" b="1" kern="0" dirty="0" err="1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TGraph</a:t>
            </a:r>
            <a:r>
              <a:rPr lang="zh-CN" altLang="en-US" sz="4000" b="1" kern="0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  <a:cs typeface="+mj-cs"/>
              </a:rPr>
              <a:t>时态图数据管理系统</a:t>
            </a:r>
          </a:p>
        </p:txBody>
      </p:sp>
      <p:pic>
        <p:nvPicPr>
          <p:cNvPr id="12" name="图片 14" descr="TGraph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44" y="857232"/>
            <a:ext cx="867874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6429396"/>
            <a:ext cx="9144000" cy="461665"/>
          </a:xfrm>
          <a:prstGeom prst="rect">
            <a:avLst/>
          </a:prstGeom>
          <a:ln>
            <a:solidFill>
              <a:srgbClr val="000099"/>
            </a:solidFill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</a:pPr>
            <a:r>
              <a:rPr lang="en-US" altLang="zh-CN" sz="1200" dirty="0" err="1" smtClean="0">
                <a:solidFill>
                  <a:schemeClr val="tx2"/>
                </a:solidFill>
              </a:rPr>
              <a:t>Haixing</a:t>
            </a:r>
            <a:r>
              <a:rPr lang="en-US" altLang="zh-CN" sz="1200" dirty="0" smtClean="0">
                <a:solidFill>
                  <a:schemeClr val="tx2"/>
                </a:solidFill>
              </a:rPr>
              <a:t> Huang,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Jinghe</a:t>
            </a:r>
            <a:r>
              <a:rPr lang="en-US" altLang="zh-CN" sz="1200" dirty="0" smtClean="0">
                <a:solidFill>
                  <a:schemeClr val="tx2"/>
                </a:solidFill>
              </a:rPr>
              <a:t> Song,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Xuelian</a:t>
            </a:r>
            <a:r>
              <a:rPr lang="en-US" altLang="zh-CN" sz="1200" dirty="0" smtClean="0">
                <a:solidFill>
                  <a:schemeClr val="tx2"/>
                </a:solidFill>
              </a:rPr>
              <a:t> Lin,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Shuai</a:t>
            </a:r>
            <a:r>
              <a:rPr lang="en-US" altLang="zh-CN" sz="1200" dirty="0" smtClean="0">
                <a:solidFill>
                  <a:schemeClr val="tx2"/>
                </a:solidFill>
              </a:rPr>
              <a:t> Ma,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Jinpeng</a:t>
            </a:r>
            <a:r>
              <a:rPr lang="en-US" altLang="zh-CN" sz="1200" dirty="0" smtClean="0">
                <a:solidFill>
                  <a:schemeClr val="tx2"/>
                </a:solidFill>
              </a:rPr>
              <a:t>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Huai</a:t>
            </a:r>
            <a:r>
              <a:rPr lang="en-US" altLang="zh-CN" sz="1200" dirty="0" smtClean="0">
                <a:solidFill>
                  <a:schemeClr val="tx2"/>
                </a:solidFill>
              </a:rPr>
              <a:t>, </a:t>
            </a:r>
            <a:r>
              <a:rPr lang="en-US" altLang="zh-CN" sz="1200" dirty="0" err="1" smtClean="0">
                <a:solidFill>
                  <a:schemeClr val="tx2"/>
                </a:solidFill>
              </a:rPr>
              <a:t>TGraph</a:t>
            </a:r>
            <a:r>
              <a:rPr lang="en-US" altLang="zh-CN" sz="1200" dirty="0" smtClean="0">
                <a:solidFill>
                  <a:schemeClr val="tx2"/>
                </a:solidFill>
              </a:rPr>
              <a:t>: A Temporal Graph Data Management System (demo</a:t>
            </a:r>
            <a:r>
              <a:rPr lang="en-US" altLang="zh-CN" sz="1200" b="1" dirty="0" smtClean="0">
                <a:solidFill>
                  <a:schemeClr val="tx2"/>
                </a:solidFill>
                <a:ea typeface="黑体" pitchFamily="49" charset="-122"/>
              </a:rPr>
              <a:t>), </a:t>
            </a:r>
            <a:r>
              <a:rPr lang="en-US" altLang="zh-CN" sz="1200" b="1" dirty="0" smtClean="0">
                <a:solidFill>
                  <a:srgbClr val="C00000"/>
                </a:solidFill>
                <a:ea typeface="黑体" pitchFamily="49" charset="-122"/>
              </a:rPr>
              <a:t>CIKM 2016.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xfrm>
            <a:off x="285750" y="71438"/>
            <a:ext cx="8358188" cy="796925"/>
          </a:xfrm>
        </p:spPr>
        <p:txBody>
          <a:bodyPr/>
          <a:lstStyle/>
          <a:p>
            <a:r>
              <a:rPr lang="zh-CN" altLang="en-US" smtClean="0">
                <a:solidFill>
                  <a:srgbClr val="000000"/>
                </a:solidFill>
                <a:latin typeface="黑体" pitchFamily="49" charset="-122"/>
              </a:rPr>
              <a:t>研究方向面临的机遇与挑战</a:t>
            </a:r>
            <a:endParaRPr lang="zh-CN" altLang="en-US" smtClean="0"/>
          </a:p>
        </p:txBody>
      </p:sp>
      <p:sp>
        <p:nvSpPr>
          <p:cNvPr id="24579" name="灯片编号占位符 3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E9A6274-3633-42E2-8B8F-45A78A34FC63}" type="slidenum">
              <a:rPr lang="zh-CN" altLang="en-US" smtClean="0"/>
              <a:pPr/>
              <a:t>26</a:t>
            </a:fld>
            <a:endParaRPr lang="zh-CN" altLang="en-US" smtClean="0"/>
          </a:p>
        </p:txBody>
      </p:sp>
      <p:sp>
        <p:nvSpPr>
          <p:cNvPr id="24580" name="Rectangle 9"/>
          <p:cNvSpPr>
            <a:spLocks noChangeArrowheads="1"/>
          </p:cNvSpPr>
          <p:nvPr/>
        </p:nvSpPr>
        <p:spPr bwMode="auto">
          <a:xfrm>
            <a:off x="142875" y="1201738"/>
            <a:ext cx="9001125" cy="1012825"/>
          </a:xfrm>
          <a:prstGeom prst="rect">
            <a:avLst/>
          </a:prstGeom>
          <a:noFill/>
          <a:ln w="12700" cmpd="thickThin">
            <a:noFill/>
            <a:miter lim="800000"/>
            <a:headEnd/>
            <a:tailEnd/>
          </a:ln>
        </p:spPr>
        <p:txBody>
          <a:bodyPr lIns="36000" rIns="36000"/>
          <a:lstStyle/>
          <a:p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1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：如何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发现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并描述任务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感知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特征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及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规律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endParaRPr lang="en-US" altLang="zh-CN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      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如何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建立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感知特征与近似计算的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关联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endParaRPr lang="en-US" altLang="zh-CN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ctr"/>
            <a:endParaRPr lang="zh-CN" altLang="en-US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4581" name="Rectangle 9"/>
          <p:cNvSpPr>
            <a:spLocks noChangeArrowheads="1"/>
          </p:cNvSpPr>
          <p:nvPr/>
        </p:nvSpPr>
        <p:spPr bwMode="auto">
          <a:xfrm>
            <a:off x="142875" y="2786063"/>
            <a:ext cx="9001125" cy="1000125"/>
          </a:xfrm>
          <a:prstGeom prst="rect">
            <a:avLst/>
          </a:prstGeom>
          <a:noFill/>
          <a:ln w="12700" cmpd="thickThin">
            <a:noFill/>
            <a:miter lim="800000"/>
            <a:headEnd/>
            <a:tailEnd/>
          </a:ln>
        </p:spPr>
        <p:txBody>
          <a:bodyPr lIns="36000" rIns="36000"/>
          <a:lstStyle/>
          <a:p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2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：如何发现并描述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数据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感知特征及规律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endParaRPr lang="en-US" altLang="zh-CN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      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如何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建立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感知特征与近似计算的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关联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endParaRPr lang="en-US" altLang="zh-CN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ctr"/>
            <a:endParaRPr lang="zh-CN" altLang="en-US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4582" name="Rectangle 9"/>
          <p:cNvSpPr>
            <a:spLocks noChangeArrowheads="1"/>
          </p:cNvSpPr>
          <p:nvPr/>
        </p:nvSpPr>
        <p:spPr bwMode="auto">
          <a:xfrm>
            <a:off x="142875" y="4357688"/>
            <a:ext cx="9001125" cy="1357312"/>
          </a:xfrm>
          <a:prstGeom prst="rect">
            <a:avLst/>
          </a:prstGeom>
          <a:noFill/>
          <a:ln w="12700" cmpd="thickThin">
            <a:noFill/>
            <a:miter lim="800000"/>
            <a:headEnd/>
            <a:tailEnd/>
          </a:ln>
        </p:spPr>
        <p:txBody>
          <a:bodyPr lIns="36000" rIns="36000"/>
          <a:lstStyle/>
          <a:p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问题</a:t>
            </a:r>
            <a:r>
              <a:rPr lang="en-US" altLang="zh-CN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3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：如何借助深度学习实现算法的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优化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</a:t>
            </a:r>
          </a:p>
          <a:p>
            <a:r>
              <a:rPr lang="en-US" altLang="zh-CN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	  </a:t>
            </a:r>
            <a:r>
              <a:rPr lang="zh-CN" altLang="en-US" sz="2800" b="1"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如何借助算法实现深度学习的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优化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？</a:t>
            </a:r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 	</a:t>
            </a:r>
          </a:p>
          <a:p>
            <a:r>
              <a:rPr lang="en-US" altLang="zh-CN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	  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如何</a:t>
            </a:r>
            <a:r>
              <a:rPr lang="zh-CN" altLang="en-US" sz="2800" b="1">
                <a:solidFill>
                  <a:srgbClr val="FF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深度融合</a:t>
            </a:r>
            <a:r>
              <a:rPr lang="zh-CN" altLang="en-US" sz="2800" b="1">
                <a:solidFill>
                  <a:srgbClr val="000000"/>
                </a:solidFill>
                <a:latin typeface="黑体" pitchFamily="49" charset="-122"/>
                <a:ea typeface="Arial Unicode MS" pitchFamily="34" charset="-122"/>
                <a:cs typeface="Arial Unicode MS" pitchFamily="34" charset="-122"/>
                <a:sym typeface="Wingdings" pitchFamily="2" charset="2"/>
              </a:rPr>
              <a:t>深度学习与算法设计？</a:t>
            </a:r>
            <a:endParaRPr lang="en-US" altLang="zh-CN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Wingdings" pitchFamily="2" charset="2"/>
            </a:endParaRPr>
          </a:p>
          <a:p>
            <a:pPr algn="ctr"/>
            <a:endParaRPr lang="zh-CN" altLang="en-US" sz="2800" b="1">
              <a:solidFill>
                <a:srgbClr val="000000"/>
              </a:solidFill>
              <a:latin typeface="黑体" pitchFamily="49" charset="-122"/>
              <a:ea typeface="Arial Unicode MS" pitchFamily="34" charset="-122"/>
              <a:cs typeface="Arial Unicode MS" pitchFamily="34" charset="-122"/>
              <a:sym typeface="微软雅黑" pitchFamily="34" charset="-122"/>
            </a:endParaRPr>
          </a:p>
        </p:txBody>
      </p:sp>
      <p:sp>
        <p:nvSpPr>
          <p:cNvPr id="24583" name="灯片编号占位符 3"/>
          <p:cNvSpPr txBox="1">
            <a:spLocks/>
          </p:cNvSpPr>
          <p:nvPr/>
        </p:nvSpPr>
        <p:spPr bwMode="auto">
          <a:xfrm>
            <a:off x="8572500" y="357188"/>
            <a:ext cx="4905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49F45984-6A2D-41A7-8624-18F44F8C97B8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26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homepage\talks\973年终会-2014\IBM-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20272" y="4077072"/>
            <a:ext cx="1885280" cy="94264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600" b="1" dirty="0" smtClean="0">
                <a:solidFill>
                  <a:srgbClr val="C00000"/>
                </a:solidFill>
              </a:rPr>
              <a:t>Acknowledgements</a:t>
            </a:r>
            <a:endParaRPr kumimoji="1" lang="en-US" altLang="zh-CN" sz="3600" dirty="0" smtClean="0">
              <a:solidFill>
                <a:srgbClr val="C00000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79512" y="908720"/>
            <a:ext cx="8964488" cy="5877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kumimoji="1" lang="en-US" altLang="zh-CN" sz="2400" b="1" dirty="0" smtClean="0">
                <a:solidFill>
                  <a:srgbClr val="C00000"/>
                </a:solidFill>
              </a:rPr>
              <a:t>Collaborators: </a:t>
            </a:r>
          </a:p>
          <a:p>
            <a:pPr algn="just">
              <a:spcBef>
                <a:spcPts val="600"/>
              </a:spcBef>
            </a:pPr>
            <a:r>
              <a:rPr kumimoji="1" lang="en-US" altLang="zh-CN" dirty="0" err="1" smtClean="0"/>
              <a:t>Charu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Aggarwal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Sourav</a:t>
            </a:r>
            <a:r>
              <a:rPr kumimoji="1" lang="en-US" altLang="zh-CN" dirty="0" smtClean="0"/>
              <a:t> S </a:t>
            </a:r>
            <a:r>
              <a:rPr kumimoji="1" lang="en-US" altLang="zh-CN" dirty="0" err="1" smtClean="0"/>
              <a:t>Bhowmick</a:t>
            </a:r>
            <a:r>
              <a:rPr kumimoji="1" lang="en-US" altLang="zh-CN" dirty="0" smtClean="0"/>
              <a:t>, Yang Cao, </a:t>
            </a:r>
            <a:r>
              <a:rPr kumimoji="1" lang="en-US" altLang="zh-CN" dirty="0" err="1" smtClean="0"/>
              <a:t>Gao</a:t>
            </a:r>
            <a:r>
              <a:rPr kumimoji="1" lang="en-US" altLang="zh-CN" dirty="0" smtClean="0"/>
              <a:t> Cong, Liang </a:t>
            </a:r>
            <a:r>
              <a:rPr kumimoji="1" lang="en-US" altLang="zh-CN" dirty="0" err="1" smtClean="0"/>
              <a:t>Duan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Wenfei</a:t>
            </a:r>
            <a:r>
              <a:rPr kumimoji="1" lang="en-US" altLang="zh-CN" dirty="0" smtClean="0"/>
              <a:t> Fan, </a:t>
            </a:r>
            <a:r>
              <a:rPr kumimoji="1" lang="en-US" altLang="zh-CN" dirty="0" err="1" smtClean="0"/>
              <a:t>Kaiyu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Yansong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Feng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Haixing</a:t>
            </a:r>
            <a:r>
              <a:rPr kumimoji="1" lang="en-US" altLang="zh-CN" dirty="0" smtClean="0"/>
              <a:t> Huang, </a:t>
            </a:r>
            <a:r>
              <a:rPr kumimoji="1" lang="en-US" altLang="zh-CN" dirty="0" err="1" smtClean="0"/>
              <a:t>Renjun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</a:t>
            </a:r>
            <a:r>
              <a:rPr kumimoji="1" lang="en-US" altLang="zh-CN" dirty="0" smtClean="0"/>
              <a:t>, </a:t>
            </a:r>
            <a:r>
              <a:rPr kumimoji="1" lang="en-US" altLang="zh-CN" dirty="0" err="1" smtClean="0"/>
              <a:t>Jinpeng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Huai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Jia</a:t>
            </a:r>
            <a:r>
              <a:rPr lang="en-US" altLang="zh-CN" dirty="0" smtClean="0"/>
              <a:t> Li,  </a:t>
            </a:r>
            <a:r>
              <a:rPr lang="en-US" altLang="zh-CN" dirty="0" err="1" smtClean="0"/>
              <a:t>Jianxin</a:t>
            </a:r>
            <a:r>
              <a:rPr lang="en-US" altLang="zh-CN" dirty="0" smtClean="0"/>
              <a:t> Li, </a:t>
            </a:r>
            <a:r>
              <a:rPr lang="en-US" altLang="zh-CN" dirty="0" err="1" smtClean="0"/>
              <a:t>Xuelian</a:t>
            </a:r>
            <a:r>
              <a:rPr lang="en-US" altLang="zh-CN" dirty="0" smtClean="0"/>
              <a:t> Lin, </a:t>
            </a:r>
            <a:r>
              <a:rPr lang="en-US" altLang="zh-CN" dirty="0" err="1" smtClean="0"/>
              <a:t>Xudong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Zhe</a:t>
            </a:r>
            <a:r>
              <a:rPr lang="en-US" altLang="zh-CN" dirty="0" smtClean="0"/>
              <a:t> Liu, </a:t>
            </a:r>
            <a:r>
              <a:rPr lang="en-US" altLang="zh-CN" dirty="0" err="1" smtClean="0"/>
              <a:t>Jinghe</a:t>
            </a:r>
            <a:r>
              <a:rPr lang="en-US" altLang="zh-CN" dirty="0" smtClean="0"/>
              <a:t> Song, Gang Wang, </a:t>
            </a:r>
            <a:r>
              <a:rPr kumimoji="1" lang="en-US" altLang="zh-CN" dirty="0" err="1" smtClean="0"/>
              <a:t>Haixun</a:t>
            </a:r>
            <a:r>
              <a:rPr kumimoji="1" lang="en-US" altLang="zh-CN" dirty="0" smtClean="0"/>
              <a:t> Wang,  </a:t>
            </a:r>
            <a:r>
              <a:rPr kumimoji="1" lang="en-US" altLang="zh-CN" dirty="0" err="1" smtClean="0"/>
              <a:t>Luoshu</a:t>
            </a:r>
            <a:r>
              <a:rPr kumimoji="1" lang="en-US" altLang="zh-CN" dirty="0" smtClean="0"/>
              <a:t> Wang, </a:t>
            </a:r>
            <a:r>
              <a:rPr kumimoji="1" lang="en-US" altLang="zh-CN" dirty="0" err="1" smtClean="0"/>
              <a:t>Tianyu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Wo</a:t>
            </a:r>
            <a:r>
              <a:rPr kumimoji="1" lang="en-US" altLang="zh-CN" dirty="0" smtClean="0"/>
              <a:t>…</a:t>
            </a:r>
          </a:p>
          <a:p>
            <a:pPr algn="just">
              <a:spcBef>
                <a:spcPts val="1200"/>
              </a:spcBef>
            </a:pPr>
            <a:r>
              <a:rPr kumimoji="1" lang="en-US" altLang="zh-CN" sz="2400" b="1" dirty="0" smtClean="0">
                <a:solidFill>
                  <a:srgbClr val="C00000"/>
                </a:solidFill>
              </a:rPr>
              <a:t>They are from:  </a:t>
            </a:r>
          </a:p>
          <a:p>
            <a:pPr algn="just">
              <a:spcBef>
                <a:spcPts val="600"/>
              </a:spcBef>
            </a:pPr>
            <a:endParaRPr kumimoji="1" lang="en-US" altLang="zh-CN" dirty="0" smtClean="0"/>
          </a:p>
          <a:p>
            <a:pPr algn="just">
              <a:spcBef>
                <a:spcPts val="600"/>
              </a:spcBef>
            </a:pPr>
            <a:endParaRPr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algn="just">
              <a:spcBef>
                <a:spcPts val="600"/>
              </a:spcBef>
            </a:pPr>
            <a:endParaRPr kumimoji="1" lang="en-US" altLang="zh-CN" sz="2000" dirty="0" smtClean="0"/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pic>
        <p:nvPicPr>
          <p:cNvPr id="7" name="图片 6" descr="beihang-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3030701"/>
            <a:ext cx="3359376" cy="693866"/>
          </a:xfrm>
          <a:prstGeom prst="rect">
            <a:avLst/>
          </a:prstGeom>
        </p:spPr>
      </p:pic>
      <p:pic>
        <p:nvPicPr>
          <p:cNvPr id="8" name="图片 7" descr="googl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5856" y="5821635"/>
            <a:ext cx="1876425" cy="703709"/>
          </a:xfrm>
          <a:prstGeom prst="rect">
            <a:avLst/>
          </a:prstGeom>
        </p:spPr>
      </p:pic>
      <p:pic>
        <p:nvPicPr>
          <p:cNvPr id="1027" name="Picture 3" descr="D:\homepage\talks\973年终会-2014\msr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5496644"/>
            <a:ext cx="2219325" cy="1028700"/>
          </a:xfrm>
          <a:prstGeom prst="rect">
            <a:avLst/>
          </a:prstGeom>
          <a:noFill/>
        </p:spPr>
      </p:pic>
      <p:pic>
        <p:nvPicPr>
          <p:cNvPr id="1028" name="Picture 4" descr="D:\homepage\talks\973年终会-2014\th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7544" y="4077072"/>
            <a:ext cx="2736304" cy="966827"/>
          </a:xfrm>
          <a:prstGeom prst="rect">
            <a:avLst/>
          </a:prstGeom>
          <a:noFill/>
        </p:spPr>
      </p:pic>
      <p:pic>
        <p:nvPicPr>
          <p:cNvPr id="11" name="Picture 12" descr="http://cdn3.sbnation.com/imported_assets/1427057/12207655-larg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4005064"/>
            <a:ext cx="2928152" cy="110066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:\homepage\talks\973年终会-2014\th (3)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99992" y="2996952"/>
            <a:ext cx="4392488" cy="761364"/>
          </a:xfrm>
          <a:prstGeom prst="rect">
            <a:avLst/>
          </a:prstGeom>
          <a:noFill/>
        </p:spPr>
      </p:pic>
      <p:pic>
        <p:nvPicPr>
          <p:cNvPr id="14" name="图片 13" descr="th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012160" y="5393010"/>
            <a:ext cx="2857500" cy="127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 txBox="1">
            <a:spLocks/>
          </p:cNvSpPr>
          <p:nvPr/>
        </p:nvSpPr>
        <p:spPr>
          <a:xfrm>
            <a:off x="251520" y="3933056"/>
            <a:ext cx="8501122" cy="2068852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Unicode MS" pitchFamily="34" charset="-122"/>
                <a:ea typeface="+mn-ea"/>
                <a:cs typeface="+mn-cs"/>
              </a:rPr>
              <a:t>Thanks!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 Unicode MS" pitchFamily="34" charset="-122"/>
              <a:ea typeface="+mn-ea"/>
              <a:cs typeface="+mn-cs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1331640" y="1837414"/>
            <a:ext cx="5078938" cy="2520280"/>
          </a:xfrm>
          <a:prstGeom prst="rect">
            <a:avLst/>
          </a:prstGeom>
        </p:spPr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主页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2"/>
              </a:rPr>
              <a:t>http://mashuai.buaa.edu.cn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邮件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 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hlinkClick r:id="rId3"/>
              </a:rPr>
              <a:t>mashuai@buaa.edu.cn</a:t>
            </a:r>
            <a:endParaRPr kumimoji="0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地址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kern="0" dirty="0" smtClean="0">
                <a:latin typeface="+mn-lt"/>
                <a:ea typeface="+mn-ea"/>
              </a:rPr>
              <a:t>	    </a:t>
            </a:r>
            <a:r>
              <a:rPr lang="zh-CN" altLang="en-US" sz="2000" kern="0" dirty="0" smtClean="0">
                <a:latin typeface="+mn-lt"/>
                <a:ea typeface="+mn-ea"/>
              </a:rPr>
              <a:t>新主楼</a:t>
            </a: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G1122,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	    </a:t>
            </a: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北京航空航天大学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4" name="Picture 2" descr="http://www.ccf.org.cn/resources/1190201776262/adl/12012-10-22-11_00_3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248" y="1700808"/>
            <a:ext cx="1584176" cy="20693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 idx="4294967295"/>
          </p:nvPr>
        </p:nvSpPr>
        <p:spPr>
          <a:xfrm>
            <a:off x="241300" y="142852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北京市大数据科学与脑机智能创新中心</a:t>
            </a: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395288" y="4572008"/>
            <a:ext cx="839470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lvl="1" indent="-342900">
              <a:spcBef>
                <a:spcPct val="20000"/>
              </a:spcBef>
              <a:buBlip>
                <a:blip r:embed="rId3"/>
              </a:buBlip>
            </a:pP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2015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年，北京市首批北京高校高精尖创新中心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引领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未来数据科学与计算智能的研究与应用方向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加速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计算科学、数据科学与脑科学的交叉研究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促进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高效智能的下一代计算与数据分析技术创新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pPr marL="34290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通过以数据为中心的智能机器、系统及应用</a:t>
            </a:r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改变未来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638" y="928670"/>
            <a:ext cx="7874000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571744"/>
            <a:ext cx="1857388" cy="172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标题 1"/>
          <p:cNvSpPr>
            <a:spLocks noGrp="1"/>
          </p:cNvSpPr>
          <p:nvPr>
            <p:ph type="title" idx="4294967295"/>
          </p:nvPr>
        </p:nvSpPr>
        <p:spPr>
          <a:xfrm>
            <a:off x="241300" y="214295"/>
            <a:ext cx="8626475" cy="642937"/>
          </a:xfrm>
        </p:spPr>
        <p:txBody>
          <a:bodyPr/>
          <a:lstStyle/>
          <a:p>
            <a:pPr algn="l"/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研究方向与机构设置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1142976" y="979511"/>
            <a:ext cx="3571900" cy="49182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Ins="0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：计算的有效性遇到障碍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计算的有效性：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认识数据的内在特征，复杂网络、数学（统计）方法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：能耗成为突出问题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随着规模增大，调度复杂，计算系统功耗问题日益突出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传统存算分离的结构，产生大量的数据搬移开销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传统的计算和存储器件“功耗”不友好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en-US" altLang="zh-CN" sz="16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瓶颈</a:t>
            </a:r>
            <a:r>
              <a:rPr lang="en-US" altLang="zh-CN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z="16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：学习效率和灵活性</a:t>
            </a:r>
            <a:endParaRPr lang="en-US" altLang="zh-CN" sz="16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学习效率：需要大量的输入数据及标定数据，学习效率低</a:t>
            </a:r>
          </a:p>
          <a:p>
            <a:pPr marL="1085850" lvl="1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r>
              <a:rPr lang="zh-CN" altLang="en-US" sz="1400" dirty="0">
                <a:latin typeface="黑体" pitchFamily="49" charset="-122"/>
                <a:ea typeface="黑体" pitchFamily="49" charset="-122"/>
              </a:rPr>
              <a:t>灵活性：普遍缺乏“类比、联想”等学习功能</a:t>
            </a:r>
            <a:endParaRPr lang="en-US" altLang="zh-CN" sz="1400" dirty="0">
              <a:latin typeface="黑体" pitchFamily="49" charset="-122"/>
              <a:ea typeface="黑体" pitchFamily="49" charset="-122"/>
            </a:endParaRPr>
          </a:p>
          <a:p>
            <a:pPr marL="342900" indent="-342900">
              <a:spcBef>
                <a:spcPct val="20000"/>
              </a:spcBef>
              <a:buFont typeface="Wingdings" pitchFamily="2" charset="2"/>
              <a:buBlip>
                <a:blip r:embed="rId3"/>
              </a:buBlip>
            </a:pPr>
            <a:endParaRPr lang="zh-CN" altLang="en-US" sz="16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8" name="右箭头 7"/>
          <p:cNvSpPr/>
          <p:nvPr/>
        </p:nvSpPr>
        <p:spPr bwMode="auto">
          <a:xfrm>
            <a:off x="4721225" y="1268436"/>
            <a:ext cx="396875" cy="501650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" name="右箭头 8"/>
          <p:cNvSpPr/>
          <p:nvPr/>
        </p:nvSpPr>
        <p:spPr bwMode="auto">
          <a:xfrm>
            <a:off x="4721225" y="3211536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4751388" y="5011761"/>
            <a:ext cx="396875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圆角矩形 10"/>
          <p:cNvSpPr/>
          <p:nvPr/>
        </p:nvSpPr>
        <p:spPr bwMode="auto">
          <a:xfrm>
            <a:off x="5189586" y="1122956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数据科学与计算智能</a:t>
            </a:r>
          </a:p>
        </p:txBody>
      </p:sp>
      <p:sp>
        <p:nvSpPr>
          <p:cNvPr id="12" name="圆角矩形 11"/>
          <p:cNvSpPr/>
          <p:nvPr/>
        </p:nvSpPr>
        <p:spPr bwMode="auto">
          <a:xfrm>
            <a:off x="5189586" y="29951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新型计算技术与系统</a:t>
            </a:r>
          </a:p>
        </p:txBody>
      </p:sp>
      <p:sp>
        <p:nvSpPr>
          <p:cNvPr id="13" name="圆角矩形 12"/>
          <p:cNvSpPr/>
          <p:nvPr/>
        </p:nvSpPr>
        <p:spPr bwMode="auto">
          <a:xfrm>
            <a:off x="5189586" y="4795364"/>
            <a:ext cx="2550766" cy="1080120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认知机理与仿真</a:t>
            </a:r>
          </a:p>
        </p:txBody>
      </p:sp>
      <p:sp>
        <p:nvSpPr>
          <p:cNvPr id="14" name="下箭头 13"/>
          <p:cNvSpPr/>
          <p:nvPr/>
        </p:nvSpPr>
        <p:spPr bwMode="auto">
          <a:xfrm>
            <a:off x="6018213" y="2347936"/>
            <a:ext cx="569912" cy="574675"/>
          </a:xfrm>
          <a:prstGeom prst="down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5" name="下箭头 14"/>
          <p:cNvSpPr>
            <a:spLocks noChangeArrowheads="1"/>
          </p:cNvSpPr>
          <p:nvPr/>
        </p:nvSpPr>
        <p:spPr bwMode="auto">
          <a:xfrm rot="10800000">
            <a:off x="6084888" y="4087836"/>
            <a:ext cx="574675" cy="577850"/>
          </a:xfrm>
          <a:prstGeom prst="downArrow">
            <a:avLst>
              <a:gd name="adj1" fmla="val 50000"/>
              <a:gd name="adj2" fmla="val 50138"/>
            </a:avLst>
          </a:prstGeom>
          <a:solidFill>
            <a:srgbClr val="FF0000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10800000"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右箭头 15"/>
          <p:cNvSpPr/>
          <p:nvPr/>
        </p:nvSpPr>
        <p:spPr bwMode="auto">
          <a:xfrm>
            <a:off x="7740650" y="3246461"/>
            <a:ext cx="503238" cy="504825"/>
          </a:xfrm>
          <a:prstGeom prst="rightArrow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buFont typeface="Arial" panose="020B0604020202020204" pitchFamily="34" charset="0"/>
              <a:buNone/>
              <a:defRPr/>
            </a:pPr>
            <a:endParaRPr lang="zh-CN" altLang="en-US" sz="22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17" name="圆角矩形 16"/>
          <p:cNvSpPr/>
          <p:nvPr/>
        </p:nvSpPr>
        <p:spPr bwMode="auto">
          <a:xfrm>
            <a:off x="8172400" y="1122956"/>
            <a:ext cx="792088" cy="4752528"/>
          </a:xfrm>
          <a:prstGeom prst="roundRect">
            <a:avLst/>
          </a:prstGeom>
          <a:solidFill>
            <a:schemeClr val="accent2"/>
          </a:solidFill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anchor="ctr"/>
          <a:lstStyle/>
          <a:p>
            <a:pPr algn="ctr">
              <a:defRPr/>
            </a:pP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数据工程与</a:t>
            </a:r>
            <a:endParaRPr lang="en-US" altLang="zh-CN" sz="2000" noProof="1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+mn-ea"/>
            </a:endParaRPr>
          </a:p>
          <a:p>
            <a:pPr algn="ctr">
              <a:defRPr/>
            </a:pPr>
            <a:r>
              <a:rPr lang="zh-CN" altLang="en-US" sz="2000" noProof="1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+mn-ea"/>
              </a:rPr>
              <a:t>脑机系统</a:t>
            </a:r>
          </a:p>
        </p:txBody>
      </p:sp>
      <p:sp>
        <p:nvSpPr>
          <p:cNvPr id="18" name="矩形 1"/>
          <p:cNvSpPr>
            <a:spLocks noChangeArrowheads="1"/>
          </p:cNvSpPr>
          <p:nvPr/>
        </p:nvSpPr>
        <p:spPr bwMode="auto">
          <a:xfrm>
            <a:off x="-15875" y="6162698"/>
            <a:ext cx="5970588" cy="5238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http://www.bdbc.org.cn/</a:t>
            </a:r>
          </a:p>
        </p:txBody>
      </p:sp>
      <p:pic>
        <p:nvPicPr>
          <p:cNvPr id="19" name="图片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0"/>
            <a:ext cx="3151188" cy="7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Box 3"/>
          <p:cNvSpPr txBox="1">
            <a:spLocks noChangeArrowheads="1"/>
          </p:cNvSpPr>
          <p:nvPr/>
        </p:nvSpPr>
        <p:spPr bwMode="auto">
          <a:xfrm>
            <a:off x="354013" y="142852"/>
            <a:ext cx="83947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研究方向面临的机遇与挑战</a:t>
            </a:r>
            <a:endParaRPr lang="zh-CN" altLang="en-US" sz="3600" b="1" kern="0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grpSp>
        <p:nvGrpSpPr>
          <p:cNvPr id="2" name="组合 9"/>
          <p:cNvGrpSpPr>
            <a:grpSpLocks/>
          </p:cNvGrpSpPr>
          <p:nvPr/>
        </p:nvGrpSpPr>
        <p:grpSpPr bwMode="auto">
          <a:xfrm>
            <a:off x="4478356" y="935020"/>
            <a:ext cx="2736850" cy="763588"/>
            <a:chOff x="0" y="0"/>
            <a:chExt cx="2736304" cy="763954"/>
          </a:xfrm>
        </p:grpSpPr>
        <p:sp>
          <p:nvSpPr>
            <p:cNvPr id="47" name="圆角矩形 10"/>
            <p:cNvSpPr>
              <a:spLocks noChangeArrowheads="1"/>
            </p:cNvSpPr>
            <p:nvPr/>
          </p:nvSpPr>
          <p:spPr bwMode="auto">
            <a:xfrm>
              <a:off x="0" y="0"/>
              <a:ext cx="273630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大数据处理改变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经济和社会方式</a:t>
              </a:r>
              <a:endParaRPr lang="en-US" altLang="zh-CN" sz="200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</p:txBody>
        </p:sp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6148" y="134124"/>
              <a:ext cx="612068" cy="527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49" name="下箭头 12"/>
          <p:cNvSpPr>
            <a:spLocks noChangeArrowheads="1"/>
          </p:cNvSpPr>
          <p:nvPr/>
        </p:nvSpPr>
        <p:spPr bwMode="auto">
          <a:xfrm rot="-5400000">
            <a:off x="3915588" y="1065989"/>
            <a:ext cx="503237" cy="530225"/>
          </a:xfrm>
          <a:prstGeom prst="downArrow">
            <a:avLst>
              <a:gd name="adj1" fmla="val 50000"/>
              <a:gd name="adj2" fmla="val 50028"/>
            </a:avLst>
          </a:prstGeom>
          <a:solidFill>
            <a:srgbClr val="E46C0A"/>
          </a:solidFill>
          <a:ln w="9525">
            <a:solidFill>
              <a:srgbClr val="292989"/>
            </a:solidFill>
            <a:miter lim="800000"/>
            <a:headEnd/>
            <a:tailEnd/>
          </a:ln>
        </p:spPr>
        <p:txBody>
          <a:bodyPr rot="10800000"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sp>
        <p:nvSpPr>
          <p:cNvPr id="50" name="圆角矩形 18"/>
          <p:cNvSpPr>
            <a:spLocks noChangeArrowheads="1"/>
          </p:cNvSpPr>
          <p:nvPr/>
        </p:nvSpPr>
        <p:spPr bwMode="auto">
          <a:xfrm>
            <a:off x="285720" y="3643314"/>
            <a:ext cx="2836923" cy="1785950"/>
          </a:xfrm>
          <a:prstGeom prst="roundRect">
            <a:avLst>
              <a:gd name="adj" fmla="val 7190"/>
            </a:avLst>
          </a:prstGeom>
          <a:solidFill>
            <a:srgbClr val="FFFF99"/>
          </a:solidFill>
          <a:ln w="38100">
            <a:solidFill>
              <a:srgbClr val="E36C09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1: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抽样与全样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量大、快变，数据统计特征分布不均匀，传统方法不适用－ “尝菜”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从无序数据到信息关联</a:t>
            </a:r>
          </a:p>
        </p:txBody>
      </p:sp>
      <p:sp>
        <p:nvSpPr>
          <p:cNvPr id="51" name="圆角矩形 19"/>
          <p:cNvSpPr>
            <a:spLocks noChangeArrowheads="1"/>
          </p:cNvSpPr>
          <p:nvPr/>
        </p:nvSpPr>
        <p:spPr bwMode="auto">
          <a:xfrm>
            <a:off x="3246449" y="3643314"/>
            <a:ext cx="2897187" cy="1785950"/>
          </a:xfrm>
          <a:prstGeom prst="roundRect">
            <a:avLst>
              <a:gd name="adj" fmla="val 7190"/>
            </a:avLst>
          </a:prstGeom>
          <a:solidFill>
            <a:srgbClr val="FFFFCC"/>
          </a:solid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2: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精确与非精确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精确性不再是绝对追求目标，需对宏观趋势给出快速预测－买</a:t>
            </a:r>
            <a:r>
              <a:rPr lang="zh-CN" altLang="en-US" b="0" dirty="0" smtClean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鞋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Calibri" pitchFamily="34" charset="0"/>
                <a:ea typeface="黑体" pitchFamily="49" charset="-122"/>
                <a:sym typeface="Calibri" pitchFamily="34" charset="0"/>
              </a:rPr>
              <a:t>从信息关联到知识图谱</a:t>
            </a:r>
            <a:endParaRPr lang="zh-CN" altLang="en-US" dirty="0">
              <a:solidFill>
                <a:srgbClr val="000000"/>
              </a:solidFill>
              <a:latin typeface="Calibri" pitchFamily="34" charset="0"/>
              <a:ea typeface="黑体" pitchFamily="49" charset="-122"/>
              <a:sym typeface="Calibri" pitchFamily="34" charset="0"/>
            </a:endParaRPr>
          </a:p>
        </p:txBody>
      </p:sp>
      <p:sp>
        <p:nvSpPr>
          <p:cNvPr id="52" name="圆角矩形 20" descr="羊皮纸"/>
          <p:cNvSpPr>
            <a:spLocks noChangeArrowheads="1"/>
          </p:cNvSpPr>
          <p:nvPr/>
        </p:nvSpPr>
        <p:spPr bwMode="auto">
          <a:xfrm>
            <a:off x="6286512" y="3643314"/>
            <a:ext cx="2773362" cy="1785950"/>
          </a:xfrm>
          <a:prstGeom prst="roundRect">
            <a:avLst>
              <a:gd name="adj" fmla="val 7190"/>
            </a:avLst>
          </a:prstGeom>
          <a:blipFill dpi="0" rotWithShape="1">
            <a:blip r:embed="rId3"/>
            <a:srcRect/>
            <a:tile tx="0" ty="0" sx="100000" sy="100000" flip="none" algn="tl"/>
          </a:blipFill>
          <a:ln w="38100">
            <a:solidFill>
              <a:srgbClr val="E46C0A"/>
            </a:solidFill>
            <a:miter lim="800000"/>
            <a:headEnd/>
            <a:tailEnd/>
          </a:ln>
        </p:spPr>
        <p:txBody>
          <a:bodyPr/>
          <a:lstStyle/>
          <a:p>
            <a:pPr marL="179388" lvl="1" indent="-179388" algn="ctr">
              <a:lnSpc>
                <a:spcPct val="150000"/>
              </a:lnSpc>
              <a:spcBef>
                <a:spcPts val="800"/>
              </a:spcBef>
              <a:spcAft>
                <a:spcPts val="600"/>
              </a:spcAft>
              <a:buFont typeface="Arial" pitchFamily="34" charset="0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转变</a:t>
            </a:r>
            <a:r>
              <a:rPr lang="en-US" altLang="zh-CN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3:</a:t>
            </a:r>
            <a:r>
              <a:rPr lang="zh-CN" altLang="en-US" sz="20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因果与关联</a:t>
            </a:r>
            <a:endParaRPr lang="en-US" altLang="zh-CN" sz="2000" dirty="0">
              <a:solidFill>
                <a:srgbClr val="FF0000"/>
              </a:solidFill>
              <a:latin typeface="黑体" pitchFamily="49" charset="-122"/>
              <a:ea typeface="黑体" pitchFamily="49" charset="-122"/>
              <a:sym typeface="Calibri" pitchFamily="34" charset="0"/>
            </a:endParaRP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b="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仅需知其然，有时无需知其所有然，用于发现事实、预测未来－医学</a:t>
            </a:r>
          </a:p>
          <a:p>
            <a:pPr marL="179388" lvl="1" indent="-179388">
              <a:buFont typeface="Arial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Calibri" pitchFamily="34" charset="0"/>
              </a:rPr>
              <a:t>形成关联网谱</a:t>
            </a:r>
          </a:p>
        </p:txBody>
      </p:sp>
      <p:sp>
        <p:nvSpPr>
          <p:cNvPr id="53" name="圆角矩形 24"/>
          <p:cNvSpPr>
            <a:spLocks noChangeArrowheads="1"/>
          </p:cNvSpPr>
          <p:nvPr/>
        </p:nvSpPr>
        <p:spPr bwMode="auto">
          <a:xfrm>
            <a:off x="1797069" y="1176320"/>
            <a:ext cx="615950" cy="554038"/>
          </a:xfrm>
          <a:prstGeom prst="roundRect">
            <a:avLst>
              <a:gd name="adj" fmla="val 10000"/>
            </a:avLst>
          </a:prstGeom>
          <a:blipFill dpi="0" rotWithShape="0">
            <a:blip r:embed="rId4"/>
            <a:srcRect/>
            <a:stretch>
              <a:fillRect/>
            </a:stretch>
          </a:blipFill>
          <a:ln w="2540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zh-CN" sz="2400" b="0">
              <a:solidFill>
                <a:srgbClr val="000000"/>
              </a:solidFill>
              <a:latin typeface="Calibri" pitchFamily="34" charset="0"/>
              <a:ea typeface="宋体" pitchFamily="2" charset="-122"/>
              <a:sym typeface="Calibri" pitchFamily="34" charset="0"/>
            </a:endParaRPr>
          </a:p>
        </p:txBody>
      </p:sp>
      <p:grpSp>
        <p:nvGrpSpPr>
          <p:cNvPr id="3" name="组合 21"/>
          <p:cNvGrpSpPr>
            <a:grpSpLocks/>
          </p:cNvGrpSpPr>
          <p:nvPr/>
        </p:nvGrpSpPr>
        <p:grpSpPr bwMode="auto">
          <a:xfrm>
            <a:off x="1490681" y="928670"/>
            <a:ext cx="2339975" cy="763588"/>
            <a:chOff x="0" y="0"/>
            <a:chExt cx="2016224" cy="763954"/>
          </a:xfrm>
        </p:grpSpPr>
        <p:sp>
          <p:nvSpPr>
            <p:cNvPr id="60" name="圆角矩形 31"/>
            <p:cNvSpPr>
              <a:spLocks noChangeArrowheads="1"/>
            </p:cNvSpPr>
            <p:nvPr/>
          </p:nvSpPr>
          <p:spPr bwMode="auto">
            <a:xfrm>
              <a:off x="0" y="0"/>
              <a:ext cx="2016224" cy="763954"/>
            </a:xfrm>
            <a:prstGeom prst="roundRect">
              <a:avLst>
                <a:gd name="adj" fmla="val 7190"/>
              </a:avLst>
            </a:prstGeom>
            <a:solidFill>
              <a:srgbClr val="FDEADA"/>
            </a:solidFill>
            <a:ln w="38100">
              <a:solidFill>
                <a:srgbClr val="984807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    互联网改变</a:t>
              </a:r>
              <a:endParaRPr lang="en-US" altLang="zh-CN" sz="2000" dirty="0">
                <a:solidFill>
                  <a:srgbClr val="000000"/>
                </a:solidFill>
                <a:latin typeface="黑体" pitchFamily="49" charset="-122"/>
                <a:ea typeface="黑体" pitchFamily="49" charset="-122"/>
                <a:sym typeface="黑体" pitchFamily="49" charset="-122"/>
              </a:endParaRPr>
            </a:p>
            <a:p>
              <a:pPr algn="ctr">
                <a:lnSpc>
                  <a:spcPct val="80000"/>
                </a:lnSpc>
                <a:spcBef>
                  <a:spcPts val="600"/>
                </a:spcBef>
                <a:buFont typeface="Arial" pitchFamily="34" charset="0"/>
                <a:buNone/>
              </a:pPr>
              <a:r>
                <a:rPr lang="zh-CN" altLang="en-US" sz="2000" dirty="0">
                  <a:solidFill>
                    <a:srgbClr val="000000"/>
                  </a:solidFill>
                  <a:latin typeface="黑体" pitchFamily="49" charset="-122"/>
                  <a:ea typeface="黑体" pitchFamily="49" charset="-122"/>
                  <a:sym typeface="黑体" pitchFamily="49" charset="-122"/>
                </a:rPr>
                <a:t>、  交流方式</a:t>
              </a:r>
              <a:endParaRPr lang="zh-CN" altLang="en-US" sz="2800" b="0" dirty="0">
                <a:latin typeface="Arial" pitchFamily="34" charset="0"/>
                <a:ea typeface="宋体" pitchFamily="2" charset="-122"/>
                <a:sym typeface="Calibri" pitchFamily="34" charset="0"/>
              </a:endParaRPr>
            </a:p>
          </p:txBody>
        </p:sp>
        <p:sp>
          <p:nvSpPr>
            <p:cNvPr id="61" name="圆角矩形 33"/>
            <p:cNvSpPr>
              <a:spLocks noChangeArrowheads="1"/>
            </p:cNvSpPr>
            <p:nvPr/>
          </p:nvSpPr>
          <p:spPr bwMode="auto">
            <a:xfrm>
              <a:off x="83899" y="105428"/>
              <a:ext cx="564173" cy="553097"/>
            </a:xfrm>
            <a:prstGeom prst="roundRect">
              <a:avLst>
                <a:gd name="adj" fmla="val 10000"/>
              </a:avLst>
            </a:prstGeom>
            <a:blipFill dpi="0" rotWithShape="0">
              <a:blip r:embed="rId4"/>
              <a:srcRect/>
              <a:stretch>
                <a:fillRect/>
              </a:stretch>
            </a:blipFill>
            <a:ln w="25400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buFont typeface="Arial" pitchFamily="34" charset="0"/>
                <a:buNone/>
              </a:pPr>
              <a:endParaRPr lang="zh-CN" altLang="zh-CN" sz="2400" b="0">
                <a:solidFill>
                  <a:srgbClr val="000000"/>
                </a:solidFill>
                <a:latin typeface="Calibri" pitchFamily="34" charset="0"/>
                <a:ea typeface="宋体" pitchFamily="2" charset="-122"/>
                <a:sym typeface="Calibri" pitchFamily="34" charset="0"/>
              </a:endParaRPr>
            </a:p>
          </p:txBody>
        </p:sp>
      </p:grpSp>
      <p:grpSp>
        <p:nvGrpSpPr>
          <p:cNvPr id="4" name="组合 22"/>
          <p:cNvGrpSpPr>
            <a:grpSpLocks/>
          </p:cNvGrpSpPr>
          <p:nvPr/>
        </p:nvGrpSpPr>
        <p:grpSpPr bwMode="auto">
          <a:xfrm>
            <a:off x="3214719" y="1928813"/>
            <a:ext cx="2879725" cy="1565287"/>
            <a:chOff x="3143240" y="4000499"/>
            <a:chExt cx="2879725" cy="1565165"/>
          </a:xfrm>
        </p:grpSpPr>
        <p:sp>
          <p:nvSpPr>
            <p:cNvPr id="22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3230553" y="4349721"/>
              <a:ext cx="2700337" cy="1214342"/>
            </a:xfrm>
            <a:prstGeom prst="roundRect">
              <a:avLst>
                <a:gd name="adj" fmla="val 2125"/>
              </a:avLst>
            </a:prstGeom>
            <a:noFill/>
            <a:ln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发现危及国家安全的特定群体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若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个机器时钟处理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个顶点对，链接预测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10</a:t>
              </a:r>
              <a:r>
                <a:rPr lang="en-US" altLang="zh-CN" sz="2000" baseline="30000" dirty="0">
                  <a:solidFill>
                    <a:srgbClr val="000000"/>
                  </a:solidFill>
                  <a:latin typeface="+mn-ea"/>
                  <a:ea typeface="+mn-ea"/>
                </a:rPr>
                <a:t>8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顶点网络需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100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天</a:t>
              </a:r>
              <a:r>
                <a:rPr lang="en-US" altLang="zh-CN" sz="2000" dirty="0">
                  <a:latin typeface="+mn-ea"/>
                  <a:ea typeface="+mn-ea"/>
                </a:rPr>
                <a:t>)</a:t>
              </a:r>
            </a:p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endParaRPr lang="en-US" altLang="zh-CN" sz="2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圆角矩形 82"/>
            <p:cNvSpPr>
              <a:spLocks noChangeArrowheads="1"/>
            </p:cNvSpPr>
            <p:nvPr/>
          </p:nvSpPr>
          <p:spPr bwMode="auto">
            <a:xfrm>
              <a:off x="3143240" y="4000499"/>
              <a:ext cx="2879725" cy="1565165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tIns="36000" bIns="36000"/>
            <a:lstStyle/>
            <a:p>
              <a:pPr marL="92075" lvl="2" indent="-92075" algn="ctr" eaLnBrk="1" hangingPunct="1">
                <a:lnSpc>
                  <a:spcPct val="90000"/>
                </a:lnSpc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计算复杂度高</a:t>
              </a:r>
            </a:p>
          </p:txBody>
        </p:sp>
      </p:grp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249269" y="1920874"/>
            <a:ext cx="2879725" cy="1579564"/>
            <a:chOff x="178223" y="4013789"/>
            <a:chExt cx="2879725" cy="1579007"/>
          </a:xfrm>
        </p:grpSpPr>
        <p:sp>
          <p:nvSpPr>
            <p:cNvPr id="25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294111" y="4378786"/>
              <a:ext cx="2663825" cy="1214010"/>
            </a:xfrm>
            <a:prstGeom prst="roundRect">
              <a:avLst>
                <a:gd name="adj" fmla="val 2125"/>
              </a:avLst>
            </a:prstGeom>
            <a:noFill/>
            <a:ln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+mn-ea"/>
                  <a:ea typeface="+mn-ea"/>
                </a:rPr>
                <a:t>政治选举预测需要同时处理各种社交网络大数据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  <a:ea typeface="+mn-ea"/>
                </a:rPr>
                <a:t>Facebook</a:t>
              </a:r>
              <a:r>
                <a:rPr lang="zh-CN" altLang="en-US" sz="2000" dirty="0">
                  <a:latin typeface="+mn-ea"/>
                  <a:ea typeface="+mn-ea"/>
                </a:rPr>
                <a:t>每天新增数据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10TB 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26" name="圆角矩形 25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178223" y="4013789"/>
              <a:ext cx="2879725" cy="1572669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36000" rIns="0" bIns="3600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计算数据量大</a:t>
              </a:r>
            </a:p>
          </p:txBody>
        </p:sp>
      </p:grpSp>
      <p:grpSp>
        <p:nvGrpSpPr>
          <p:cNvPr id="6" name="组合 20"/>
          <p:cNvGrpSpPr>
            <a:grpSpLocks/>
          </p:cNvGrpSpPr>
          <p:nvPr/>
        </p:nvGrpSpPr>
        <p:grpSpPr bwMode="auto">
          <a:xfrm>
            <a:off x="6192869" y="1920876"/>
            <a:ext cx="2879725" cy="1579562"/>
            <a:chOff x="6121432" y="4013791"/>
            <a:chExt cx="2879725" cy="1579005"/>
          </a:xfrm>
        </p:grpSpPr>
        <p:sp>
          <p:nvSpPr>
            <p:cNvPr id="28" name="圆角矩形 76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208745" y="4378786"/>
              <a:ext cx="2700337" cy="1214010"/>
            </a:xfrm>
            <a:prstGeom prst="roundRect">
              <a:avLst>
                <a:gd name="adj" fmla="val 2125"/>
              </a:avLst>
            </a:prstGeom>
            <a:noFill/>
            <a:ln>
              <a:noFill/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rIns="0"/>
            <a:lstStyle>
              <a:lvl1pPr marL="342900" indent="-3429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71438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marL="0" lvl="2" algn="just" eaLnBrk="1" fontAlgn="auto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+mn-ea"/>
                  <a:ea typeface="+mn-ea"/>
                </a:rPr>
                <a:t>数据质量低严重制约许多企业的健康发展</a:t>
              </a:r>
              <a:r>
                <a:rPr lang="en-US" altLang="zh-CN" sz="2000" dirty="0">
                  <a:latin typeface="+mn-ea"/>
                  <a:ea typeface="+mn-ea"/>
                </a:rPr>
                <a:t>(</a:t>
              </a:r>
              <a:r>
                <a:rPr lang="zh-CN" altLang="en-US" sz="2000" dirty="0">
                  <a:latin typeface="+mn-ea"/>
                  <a:ea typeface="+mn-ea"/>
                </a:rPr>
                <a:t>全球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1000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强</a:t>
              </a:r>
              <a:r>
                <a:rPr lang="zh-CN" altLang="en-US" sz="2000" dirty="0">
                  <a:latin typeface="+mn-ea"/>
                  <a:ea typeface="+mn-ea"/>
                </a:rPr>
                <a:t>企业约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25%</a:t>
              </a:r>
              <a:r>
                <a:rPr lang="zh-CN" altLang="en-US" sz="2000" dirty="0">
                  <a:latin typeface="+mn-ea"/>
                  <a:ea typeface="+mn-ea"/>
                </a:rPr>
                <a:t>的关键数据存在错误</a:t>
              </a:r>
              <a:r>
                <a:rPr lang="en-US" altLang="zh-CN" sz="2000" dirty="0">
                  <a:latin typeface="+mn-ea"/>
                  <a:ea typeface="+mn-ea"/>
                </a:rPr>
                <a:t>)</a:t>
              </a:r>
            </a:p>
          </p:txBody>
        </p:sp>
        <p:sp>
          <p:nvSpPr>
            <p:cNvPr id="29" name="圆角矩形 28">
              <a:extLst>
                <a:ext uri="{FF2B5EF4-FFF2-40B4-BE49-F238E27FC236}"/>
              </a:extLst>
            </p:cNvPr>
            <p:cNvSpPr>
              <a:spLocks noChangeArrowheads="1"/>
            </p:cNvSpPr>
            <p:nvPr/>
          </p:nvSpPr>
          <p:spPr bwMode="auto">
            <a:xfrm>
              <a:off x="6121432" y="4013791"/>
              <a:ext cx="2879725" cy="1572669"/>
            </a:xfrm>
            <a:prstGeom prst="roundRect">
              <a:avLst>
                <a:gd name="adj" fmla="val 16667"/>
              </a:avLst>
            </a:prstGeom>
            <a:noFill/>
            <a:ln w="19050">
              <a:solidFill>
                <a:schemeClr val="tx1"/>
              </a:solidFill>
              <a:headEnd/>
              <a:tailEnd/>
            </a:ln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lIns="0" tIns="28800" rIns="0" bIns="0"/>
            <a:lstStyle/>
            <a:p>
              <a:pPr marL="92075" lvl="2" indent="-92075" algn="ctr" eaLnBrk="1" fontAlgn="auto" hangingPunct="1">
                <a:lnSpc>
                  <a:spcPct val="90000"/>
                </a:lnSpc>
                <a:spcBef>
                  <a:spcPts val="30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数据价值密度低</a:t>
              </a:r>
            </a:p>
          </p:txBody>
        </p:sp>
      </p:grpSp>
      <p:cxnSp>
        <p:nvCxnSpPr>
          <p:cNvPr id="30" name="直接连接符 29">
            <a:extLst>
              <a:ext uri="{FF2B5EF4-FFF2-40B4-BE49-F238E27FC236}"/>
            </a:extLst>
          </p:cNvPr>
          <p:cNvCxnSpPr/>
          <p:nvPr/>
        </p:nvCxnSpPr>
        <p:spPr>
          <a:xfrm>
            <a:off x="-30163" y="1849436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1000100" y="5643578"/>
            <a:ext cx="7705725" cy="1071570"/>
          </a:xfrm>
          <a:prstGeom prst="roundRect">
            <a:avLst>
              <a:gd name="adj" fmla="val 9248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ts val="400"/>
              </a:spcBef>
              <a:buFontTx/>
              <a:buNone/>
              <a:defRPr/>
            </a:pPr>
            <a:r>
              <a:rPr lang="zh-CN" altLang="en-US" sz="2800" b="1">
                <a:latin typeface="+mn-ea"/>
                <a:ea typeface="+mn-ea"/>
                <a:sym typeface="Wingdings" panose="05000000000000000000" pitchFamily="2" charset="2"/>
              </a:rPr>
              <a:t>大数据：找不到最优解、最优解成本高</a:t>
            </a:r>
            <a:endParaRPr lang="en-US" altLang="zh-CN" sz="2800" b="1">
              <a:latin typeface="+mn-ea"/>
              <a:ea typeface="+mn-ea"/>
              <a:sym typeface="Wingdings" panose="05000000000000000000" pitchFamily="2" charset="2"/>
            </a:endParaRPr>
          </a:p>
          <a:p>
            <a:pPr algn="ctr" eaLnBrk="1" hangingPunct="1">
              <a:spcBef>
                <a:spcPts val="400"/>
              </a:spcBef>
              <a:buFontTx/>
              <a:buNone/>
              <a:defRPr/>
            </a:pPr>
            <a:r>
              <a:rPr lang="zh-CN" altLang="en-US" sz="2800" b="1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大数据近似计算：高效处理大数据问题</a:t>
            </a:r>
            <a:endParaRPr lang="en-US" altLang="zh-CN" sz="2800" b="1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cxnSp>
        <p:nvCxnSpPr>
          <p:cNvPr id="32" name="直接连接符 31">
            <a:extLst>
              <a:ext uri="{FF2B5EF4-FFF2-40B4-BE49-F238E27FC236}"/>
            </a:extLst>
          </p:cNvPr>
          <p:cNvCxnSpPr/>
          <p:nvPr/>
        </p:nvCxnSpPr>
        <p:spPr>
          <a:xfrm>
            <a:off x="-36481" y="5499114"/>
            <a:ext cx="9180513" cy="1588"/>
          </a:xfrm>
          <a:prstGeom prst="line">
            <a:avLst/>
          </a:prstGeom>
          <a:ln w="2540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灯片编号占位符 3"/>
          <p:cNvSpPr txBox="1">
            <a:spLocks/>
          </p:cNvSpPr>
          <p:nvPr/>
        </p:nvSpPr>
        <p:spPr bwMode="auto">
          <a:xfrm>
            <a:off x="8572500" y="357188"/>
            <a:ext cx="4905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5F4D6DF-C09F-4EC1-9BD1-0427A95E7AC8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5</a:t>
            </a:fld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 autoUpdateAnimBg="0"/>
      <p:bldP spid="51" grpId="0" bldLvl="0" animBg="1" autoUpdateAnimBg="0"/>
      <p:bldP spid="52" grpId="0" bldLvl="0" animBg="1" autoUpdateAnimBg="0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3600" b="1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</a:rPr>
              <a:t>研究方向面临的机遇与挑战</a:t>
            </a:r>
            <a:endParaRPr lang="zh-CN" altLang="en-US" sz="3600" b="1" dirty="0">
              <a:solidFill>
                <a:srgbClr val="C00000"/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4071942"/>
            <a:ext cx="3429024" cy="1357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内容占位符 2"/>
          <p:cNvSpPr>
            <a:spLocks noGrp="1"/>
          </p:cNvSpPr>
          <p:nvPr>
            <p:ph idx="1"/>
          </p:nvPr>
        </p:nvSpPr>
        <p:spPr>
          <a:xfrm>
            <a:off x="142844" y="6429396"/>
            <a:ext cx="8643998" cy="42862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100" dirty="0" smtClean="0"/>
              <a:t>一种企业复工复产情况智能分析方法</a:t>
            </a:r>
            <a:r>
              <a:rPr lang="en-US" altLang="zh-CN" sz="1100" dirty="0" smtClean="0"/>
              <a:t>, </a:t>
            </a:r>
            <a:r>
              <a:rPr lang="zh-CN" altLang="en-US" sz="1100" dirty="0" smtClean="0"/>
              <a:t>国网大数据中心内部资料</a:t>
            </a:r>
            <a:r>
              <a:rPr lang="en-US" altLang="zh-CN" sz="1100" smtClean="0"/>
              <a:t>, 2020</a:t>
            </a:r>
            <a:r>
              <a:rPr lang="zh-CN" altLang="en-US" sz="1100" dirty="0" smtClean="0"/>
              <a:t>年</a:t>
            </a:r>
            <a:r>
              <a:rPr lang="en-US" altLang="zh-CN" sz="1100" dirty="0" smtClean="0"/>
              <a:t>7</a:t>
            </a:r>
            <a:r>
              <a:rPr lang="zh-CN" altLang="en-US" sz="1100" dirty="0" smtClean="0"/>
              <a:t>月</a:t>
            </a:r>
            <a:endParaRPr lang="en-US" altLang="zh-CN" sz="1100" dirty="0" smtClean="0"/>
          </a:p>
        </p:txBody>
      </p:sp>
      <p:sp>
        <p:nvSpPr>
          <p:cNvPr id="10" name="矩形 9"/>
          <p:cNvSpPr/>
          <p:nvPr/>
        </p:nvSpPr>
        <p:spPr>
          <a:xfrm>
            <a:off x="187868" y="1071546"/>
            <a:ext cx="3384000" cy="460375"/>
          </a:xfrm>
          <a:prstGeom prst="rect">
            <a:avLst/>
          </a:prstGeom>
          <a:solidFill>
            <a:srgbClr val="02967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方正楷体_GBK" panose="03000509000000000000" pitchFamily="65" charset="-122"/>
                <a:ea typeface="方正楷体_GBK" panose="03000509000000000000" pitchFamily="65" charset="-122"/>
                <a:cs typeface="Times New Roman" panose="02020603050405020304" pitchFamily="18" charset="0"/>
                <a:sym typeface="+mn-ea"/>
              </a:rPr>
              <a:t>分析背景</a:t>
            </a:r>
          </a:p>
        </p:txBody>
      </p:sp>
      <p:sp>
        <p:nvSpPr>
          <p:cNvPr id="11" name="矩形 10"/>
          <p:cNvSpPr/>
          <p:nvPr/>
        </p:nvSpPr>
        <p:spPr>
          <a:xfrm>
            <a:off x="171451" y="1657349"/>
            <a:ext cx="3400418" cy="234315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rgbClr val="007572"/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algn="just">
              <a:lnSpc>
                <a:spcPts val="3000"/>
              </a:lnSpc>
            </a:pP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 </a:t>
            </a:r>
            <a:r>
              <a:rPr lang="en-US" altLang="zh-CN" b="1" dirty="0" smtClean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2020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年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新冠肺炎疫情期间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，受国家发改委委托，国家电网公司利用用电信息采集数据开展</a:t>
            </a:r>
            <a:r>
              <a:rPr lang="zh-CN" altLang="en-US" b="1" dirty="0">
                <a:solidFill>
                  <a:srgbClr val="FF0000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企业复工复产分析</a:t>
            </a:r>
            <a:r>
              <a:rPr lang="zh-CN" altLang="en-US" b="1" dirty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，按日提交分析报告，服务政府治理体系和治理能力</a:t>
            </a:r>
            <a:r>
              <a:rPr lang="zh-CN" altLang="en-US" b="1" dirty="0" smtClean="0">
                <a:solidFill>
                  <a:schemeClr val="tx1"/>
                </a:solidFill>
                <a:latin typeface="方正仿宋_GBK" panose="03000509000000000000" pitchFamily="65" charset="-122"/>
                <a:ea typeface="方正仿宋_GBK" panose="03000509000000000000" pitchFamily="65" charset="-122"/>
              </a:rPr>
              <a:t>现代化</a:t>
            </a:r>
            <a:endParaRPr lang="zh-CN" altLang="en-US" b="1" dirty="0">
              <a:solidFill>
                <a:schemeClr val="tx1"/>
              </a:solidFill>
              <a:latin typeface="方正仿宋_GBK" panose="03000509000000000000" pitchFamily="65" charset="-122"/>
              <a:ea typeface="方正仿宋_GBK" panose="03000509000000000000" pitchFamily="65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43306" y="1071546"/>
            <a:ext cx="5357850" cy="460375"/>
          </a:xfrm>
          <a:prstGeom prst="rect">
            <a:avLst/>
          </a:prstGeom>
          <a:solidFill>
            <a:srgbClr val="029676"/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方正楷体_GBK" panose="03000509000000000000" pitchFamily="65" charset="-122"/>
                <a:ea typeface="方正楷体_GBK" panose="03000509000000000000" pitchFamily="65" charset="-122"/>
                <a:cs typeface="Times New Roman" panose="02020603050405020304" pitchFamily="18" charset="0"/>
                <a:sym typeface="+mn-ea"/>
              </a:rPr>
              <a:t>分析逻辑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43306" y="1643050"/>
            <a:ext cx="5351778" cy="3786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0" name="Rectangle 9">
            <a:extLst>
              <a:ext uri="{FF2B5EF4-FFF2-40B4-BE49-F238E27FC236}"/>
            </a:extLst>
          </p:cNvPr>
          <p:cNvSpPr>
            <a:spLocks noChangeArrowheads="1"/>
          </p:cNvSpPr>
          <p:nvPr/>
        </p:nvSpPr>
        <p:spPr bwMode="auto">
          <a:xfrm>
            <a:off x="642910" y="5572140"/>
            <a:ext cx="7991477" cy="571504"/>
          </a:xfrm>
          <a:prstGeom prst="roundRect">
            <a:avLst>
              <a:gd name="adj" fmla="val 9248"/>
            </a:avLst>
          </a:prstGeom>
          <a:solidFill>
            <a:srgbClr val="E2FBFE"/>
          </a:solidFill>
          <a:ln w="12700" cmpd="thickThin">
            <a:solidFill>
              <a:schemeClr val="tx1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algn="ctr">
              <a:spcBef>
                <a:spcPts val="400"/>
              </a:spcBef>
              <a:buNone/>
              <a:defRPr/>
            </a:pPr>
            <a:r>
              <a:rPr lang="zh-CN" altLang="en-US" sz="2800" b="1" dirty="0" smtClean="0">
                <a:latin typeface="+mn-ea"/>
                <a:ea typeface="+mn-ea"/>
                <a:sym typeface="Wingdings" panose="05000000000000000000" pitchFamily="2" charset="2"/>
              </a:rPr>
              <a:t>基于大数据的复工复产分析：</a:t>
            </a:r>
            <a:r>
              <a:rPr lang="zh-CN" altLang="en-US" sz="2800" b="1" dirty="0">
                <a:latin typeface="+mn-ea"/>
                <a:ea typeface="+mn-ea"/>
                <a:sym typeface="Wingdings" panose="05000000000000000000" pitchFamily="2" charset="2"/>
              </a:rPr>
              <a:t>找不到</a:t>
            </a:r>
            <a:r>
              <a:rPr lang="zh-CN" altLang="en-US" sz="2800" b="1" dirty="0" smtClean="0">
                <a:latin typeface="+mn-ea"/>
                <a:ea typeface="+mn-ea"/>
                <a:sym typeface="Wingdings" panose="05000000000000000000" pitchFamily="2" charset="2"/>
              </a:rPr>
              <a:t>最优解</a:t>
            </a:r>
            <a:endParaRPr lang="en-US" altLang="zh-CN" sz="2800" b="1" dirty="0">
              <a:solidFill>
                <a:srgbClr val="FF0000"/>
              </a:solidFill>
              <a:latin typeface="+mn-ea"/>
              <a:ea typeface="+mn-ea"/>
              <a:sym typeface="Wingdings" panose="05000000000000000000" pitchFamily="2" charset="2"/>
            </a:endParaRPr>
          </a:p>
        </p:txBody>
      </p:sp>
      <p:sp>
        <p:nvSpPr>
          <p:cNvPr id="41" name="灯片编号占位符 3"/>
          <p:cNvSpPr txBox="1">
            <a:spLocks/>
          </p:cNvSpPr>
          <p:nvPr/>
        </p:nvSpPr>
        <p:spPr bwMode="auto">
          <a:xfrm>
            <a:off x="8572500" y="357188"/>
            <a:ext cx="4905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55F4D6DF-C09F-4EC1-9BD1-0427A95E7AC8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6</a:t>
            </a:fld>
            <a:endParaRPr lang="zh-CN" altLang="en-US" sz="20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0" y="2159644"/>
            <a:ext cx="9144000" cy="126935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大数据的查询近似</a:t>
            </a:r>
            <a:endParaRPr kumimoji="0" lang="en-US" altLang="zh-CN" sz="3600" b="1" i="0" u="none" strike="noStrike" kern="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9832" y="3717032"/>
            <a:ext cx="309634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dirty="0" smtClean="0">
                <a:ln w="1905"/>
                <a:solidFill>
                  <a:srgbClr val="000099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=</a:t>
            </a:r>
            <a:r>
              <a:rPr lang="en-US" altLang="zh-CN" sz="4000" b="1" dirty="0" smtClean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Q</a:t>
            </a:r>
            <a:r>
              <a:rPr lang="en-US" altLang="zh-CN" sz="4000" b="1" dirty="0" smtClean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(D) </a:t>
            </a:r>
            <a:endParaRPr lang="zh-CN" altLang="en-US" sz="4000" b="1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See the source imag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826" y="2174820"/>
            <a:ext cx="2500330" cy="3540196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  <a:ea typeface="黑体" pitchFamily="49" charset="-122"/>
              </a:rPr>
              <a:t>查询近似技术</a:t>
            </a:r>
            <a:endParaRPr lang="zh-CN" altLang="en-US" sz="3600" b="1" dirty="0">
              <a:solidFill>
                <a:srgbClr val="C00000"/>
              </a:solidFill>
              <a:latin typeface="Arial Unicode MS" pitchFamily="34" charset="-122"/>
              <a:ea typeface="黑体" pitchFamily="49" charset="-122"/>
            </a:endParaRPr>
          </a:p>
        </p:txBody>
      </p:sp>
      <p:sp>
        <p:nvSpPr>
          <p:cNvPr id="5" name="内容占位符 2"/>
          <p:cNvSpPr>
            <a:spLocks noChangeArrowheads="1"/>
          </p:cNvSpPr>
          <p:nvPr/>
        </p:nvSpPr>
        <p:spPr bwMode="auto">
          <a:xfrm>
            <a:off x="251520" y="1052736"/>
            <a:ext cx="8712968" cy="1008112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7182" tIns="48591" rIns="97182" bIns="48591"/>
          <a:lstStyle/>
          <a:p>
            <a:pPr defTabSz="971550">
              <a:spcBef>
                <a:spcPct val="60000"/>
              </a:spcBef>
              <a:buClr>
                <a:schemeClr val="accent1"/>
              </a:buClr>
              <a:buSzPct val="80000"/>
            </a:pPr>
            <a:r>
              <a:rPr lang="zh-CN" altLang="en-US" sz="2400" dirty="0" smtClean="0">
                <a:solidFill>
                  <a:srgbClr val="FF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主要思想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：对一类查询复杂性高的查询语言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 </a:t>
            </a:r>
            <a:r>
              <a:rPr lang="zh-CN" altLang="en-US" sz="2400" dirty="0" smtClean="0">
                <a:solidFill>
                  <a:srgbClr val="0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，变换为一类查询复杂性低的查询语言</a:t>
            </a:r>
            <a:r>
              <a:rPr lang="en-US" altLang="zh-CN" sz="2400" dirty="0" smtClean="0">
                <a:solidFill>
                  <a:srgbClr val="C00000"/>
                </a:solidFill>
                <a:latin typeface="+mj-lt"/>
                <a:ea typeface="黑体" pitchFamily="49" charset="-122"/>
                <a:cs typeface="Times New Roman" pitchFamily="18" charset="0"/>
              </a:rPr>
              <a:t>Q’ </a:t>
            </a:r>
            <a:r>
              <a:rPr lang="zh-CN" altLang="en-US" sz="2400" dirty="0" smtClean="0">
                <a:latin typeface="+mj-lt"/>
                <a:ea typeface="黑体" pitchFamily="49" charset="-122"/>
                <a:cs typeface="Times New Roman" pitchFamily="18" charset="0"/>
              </a:rPr>
              <a:t>，并且尽量不影响查询结果的准确性。</a:t>
            </a:r>
            <a:endParaRPr lang="en-GB" altLang="zh-CN" sz="2400" dirty="0">
              <a:latin typeface="+mj-lt"/>
              <a:ea typeface="黑体" pitchFamily="49" charset="-122"/>
              <a:cs typeface="Times New Roman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33732" y="3136408"/>
            <a:ext cx="4024152" cy="935534"/>
            <a:chOff x="2555776" y="3789040"/>
            <a:chExt cx="4024152" cy="935534"/>
          </a:xfrm>
        </p:grpSpPr>
        <p:sp>
          <p:nvSpPr>
            <p:cNvPr id="6" name="TextBox 3"/>
            <p:cNvSpPr txBox="1">
              <a:spLocks noChangeArrowheads="1"/>
            </p:cNvSpPr>
            <p:nvPr/>
          </p:nvSpPr>
          <p:spPr bwMode="auto">
            <a:xfrm>
              <a:off x="3347864" y="3789040"/>
              <a:ext cx="2592288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32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Rockwell" pitchFamily="18" charset="0"/>
                  <a:sym typeface="Symbol" pitchFamily="18" charset="2"/>
                </a:rPr>
                <a:t>approximation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cxnSp>
          <p:nvCxnSpPr>
            <p:cNvPr id="7" name="Straight Arrow Connector 5"/>
            <p:cNvCxnSpPr/>
            <p:nvPr/>
          </p:nvCxnSpPr>
          <p:spPr bwMode="auto">
            <a:xfrm>
              <a:off x="3519389" y="4480099"/>
              <a:ext cx="1800225" cy="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19"/>
            <p:cNvSpPr txBox="1">
              <a:spLocks noChangeArrowheads="1"/>
            </p:cNvSpPr>
            <p:nvPr/>
          </p:nvSpPr>
          <p:spPr bwMode="auto">
            <a:xfrm>
              <a:off x="2555776" y="4264199"/>
              <a:ext cx="885825" cy="460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  <p:sp>
          <p:nvSpPr>
            <p:cNvPr id="9" name="TextBox 19"/>
            <p:cNvSpPr txBox="1">
              <a:spLocks noChangeArrowheads="1"/>
            </p:cNvSpPr>
            <p:nvPr/>
          </p:nvSpPr>
          <p:spPr bwMode="auto">
            <a:xfrm>
              <a:off x="5603379" y="4221088"/>
              <a:ext cx="976549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Rockwell" pitchFamily="18" charset="0"/>
                  <a:sym typeface="Symbol" pitchFamily="18" charset="2"/>
                </a:rPr>
                <a:t>Q’</a:t>
              </a:r>
              <a:r>
                <a:rPr lang="en-US" altLang="zh-CN" sz="2400" dirty="0">
                  <a:latin typeface="Rockwell" pitchFamily="18" charset="0"/>
                  <a:sym typeface="Symbol" pitchFamily="18" charset="2"/>
                </a:rPr>
                <a:t>(</a:t>
              </a:r>
              <a:r>
                <a:rPr lang="en-GB" altLang="zh-CN" sz="2400" dirty="0" smtClean="0">
                  <a:latin typeface="Rockwell" pitchFamily="18" charset="0"/>
                  <a:sym typeface="Symbol" pitchFamily="18" charset="2"/>
                </a:rPr>
                <a:t>D)</a:t>
              </a:r>
              <a:endParaRPr lang="zh-CN" altLang="en-US" sz="2400" dirty="0">
                <a:latin typeface="Rockwell" pitchFamily="18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5496" y="5622338"/>
            <a:ext cx="8999984" cy="470958"/>
          </a:xfrm>
          <a:prstGeom prst="rect">
            <a:avLst/>
          </a:prstGeom>
          <a:blipFill dpi="0" rotWithShape="1">
            <a:blip r:embed="rId3" cstate="print">
              <a:alphaModFix amt="84000"/>
            </a:blip>
            <a:srcRect/>
            <a:tile tx="0" ty="0" sx="100000" sy="100000" flip="none" algn="tl"/>
          </a:blipFill>
          <a:ln w="12700" cmpd="thickThin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挑战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: </a:t>
            </a:r>
            <a:r>
              <a:rPr lang="en-US" altLang="zh-CN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 </a:t>
            </a:r>
            <a:r>
              <a:rPr lang="zh-CN" altLang="en-US" sz="2400" b="1" dirty="0" smtClean="0"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平衡查询的复杂性和查询的准确性</a:t>
            </a:r>
            <a:r>
              <a:rPr lang="en-US" altLang="zh-CN" sz="2400" b="1" dirty="0" smtClean="0">
                <a:solidFill>
                  <a:schemeClr val="tx1"/>
                </a:solidFill>
                <a:latin typeface="Arial Unicode MS" pitchFamily="34" charset="-122"/>
                <a:ea typeface="黑体" pitchFamily="49" charset="-122"/>
                <a:cs typeface="Arial Unicode MS" pitchFamily="34" charset="-122"/>
                <a:sym typeface="Wingdings" pitchFamily="2" charset="2"/>
              </a:rPr>
              <a:t>!</a:t>
            </a:r>
            <a:endParaRPr lang="en-US" altLang="zh-CN" sz="2400" b="1" dirty="0">
              <a:solidFill>
                <a:schemeClr val="tx1"/>
              </a:solidFill>
              <a:latin typeface="Arial Unicode MS" pitchFamily="34" charset="-122"/>
              <a:ea typeface="黑体" pitchFamily="49" charset="-122"/>
              <a:cs typeface="Arial Unicode MS" pitchFamily="34" charset="-122"/>
              <a:sym typeface="Wingdings" pitchFamily="2" charset="2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AD224E6-15A8-4E74-8987-281A30D56C8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xfrm>
            <a:off x="285750" y="71438"/>
            <a:ext cx="8358188" cy="796925"/>
          </a:xfrm>
        </p:spPr>
        <p:txBody>
          <a:bodyPr/>
          <a:lstStyle/>
          <a:p>
            <a:r>
              <a:rPr lang="zh-CN" altLang="en-US" sz="3600" b="1" dirty="0" smtClean="0">
                <a:solidFill>
                  <a:srgbClr val="C00000"/>
                </a:solidFill>
                <a:latin typeface="Arial Unicode MS" pitchFamily="34" charset="-122"/>
              </a:rPr>
              <a:t>如，时态稠密图查询</a:t>
            </a:r>
            <a:endParaRPr lang="zh-CN" altLang="en-US" sz="3600" b="1" dirty="0" smtClean="0"/>
          </a:p>
        </p:txBody>
      </p:sp>
      <p:pic>
        <p:nvPicPr>
          <p:cNvPr id="28675" name="图片 9" descr="beijingroad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908050"/>
            <a:ext cx="8785225" cy="547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灯片编号占位符 3"/>
          <p:cNvSpPr txBox="1">
            <a:spLocks/>
          </p:cNvSpPr>
          <p:nvPr/>
        </p:nvSpPr>
        <p:spPr bwMode="auto">
          <a:xfrm>
            <a:off x="8628063" y="357188"/>
            <a:ext cx="4905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/>
            <a:fld id="{94A52133-EBF0-40A9-8652-8B44EFBDAB9A}" type="slidenum">
              <a:rPr lang="zh-CN" altLang="en-US" sz="200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pPr algn="r"/>
              <a:t>9</a:t>
            </a:fld>
            <a:endParaRPr lang="zh-CN" altLang="en-US" sz="200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 经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42262</TotalTime>
  <Words>2675</Words>
  <Application>Microsoft Macintosh PowerPoint</Application>
  <PresentationFormat>全屏显示(4:3)</PresentationFormat>
  <Paragraphs>407</Paragraphs>
  <Slides>28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默认设计模板</vt:lpstr>
      <vt:lpstr>幻灯片 1</vt:lpstr>
      <vt:lpstr>国家重点基础研究发展计划</vt:lpstr>
      <vt:lpstr>北京市大数据科学与脑机智能创新中心</vt:lpstr>
      <vt:lpstr>研究方向与机构设置</vt:lpstr>
      <vt:lpstr>幻灯片 5</vt:lpstr>
      <vt:lpstr>研究方向面临的机遇与挑战</vt:lpstr>
      <vt:lpstr>幻灯片 7</vt:lpstr>
      <vt:lpstr>查询近似技术</vt:lpstr>
      <vt:lpstr>如，时态稠密图查询</vt:lpstr>
      <vt:lpstr>如，时态稠密图查询</vt:lpstr>
      <vt:lpstr>如，时态稠密图查询</vt:lpstr>
      <vt:lpstr>幻灯片 12</vt:lpstr>
      <vt:lpstr>数据近似技术</vt:lpstr>
      <vt:lpstr>如一、最短路径/距离</vt:lpstr>
      <vt:lpstr>如二，网络链接预测</vt:lpstr>
      <vt:lpstr>如二，网络链接预测</vt:lpstr>
      <vt:lpstr>幻灯片 17</vt:lpstr>
      <vt:lpstr>Easy-First关系抽取</vt:lpstr>
      <vt:lpstr>Easy-First关系抽取</vt:lpstr>
      <vt:lpstr>Easy-First关系抽取</vt:lpstr>
      <vt:lpstr>Easy-First关系抽取</vt:lpstr>
      <vt:lpstr>如一：面向公共事件的示范应用</vt:lpstr>
      <vt:lpstr>幻灯片 23</vt:lpstr>
      <vt:lpstr>幻灯片 24</vt:lpstr>
      <vt:lpstr>幻灯片 25</vt:lpstr>
      <vt:lpstr>研究方向面临的机遇与挑战</vt:lpstr>
      <vt:lpstr>Acknowledgements</vt:lpstr>
      <vt:lpstr>幻灯片 28</vt:lpstr>
    </vt:vector>
  </TitlesOfParts>
  <Company>CUG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Mask</dc:creator>
  <cp:lastModifiedBy>shuai.ma@gmail.com</cp:lastModifiedBy>
  <cp:revision>4329</cp:revision>
  <dcterms:created xsi:type="dcterms:W3CDTF">2010-07-14T15:56:11Z</dcterms:created>
  <dcterms:modified xsi:type="dcterms:W3CDTF">2020-11-21T10:31:47Z</dcterms:modified>
</cp:coreProperties>
</file>